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 id="2147483668" r:id="rId3"/>
    <p:sldMasterId id="2147483674" r:id="rId4"/>
  </p:sldMasterIdLst>
  <p:notesMasterIdLst>
    <p:notesMasterId r:id="rId22"/>
  </p:notesMasterIdLst>
  <p:handoutMasterIdLst>
    <p:handoutMasterId r:id="rId23"/>
  </p:handoutMasterIdLst>
  <p:sldIdLst>
    <p:sldId id="704" r:id="rId5"/>
    <p:sldId id="705" r:id="rId6"/>
    <p:sldId id="709" r:id="rId7"/>
    <p:sldId id="710" r:id="rId8"/>
    <p:sldId id="711" r:id="rId9"/>
    <p:sldId id="712" r:id="rId10"/>
    <p:sldId id="592" r:id="rId11"/>
    <p:sldId id="682" r:id="rId12"/>
    <p:sldId id="684" r:id="rId13"/>
    <p:sldId id="685" r:id="rId14"/>
    <p:sldId id="703" r:id="rId15"/>
    <p:sldId id="686" r:id="rId16"/>
    <p:sldId id="593" r:id="rId17"/>
    <p:sldId id="695" r:id="rId18"/>
    <p:sldId id="708" r:id="rId19"/>
    <p:sldId id="706" r:id="rId20"/>
    <p:sldId id="707" r:id="rId2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21B07698-A049-46C3-A908-DDFF42B11053}">
          <p14:sldIdLst>
            <p14:sldId id="704"/>
            <p14:sldId id="705"/>
          </p14:sldIdLst>
        </p14:section>
        <p14:section name="Events Overview" id="{14467032-FC4C-46B8-974B-2A6166D77C53}">
          <p14:sldIdLst>
            <p14:sldId id="709"/>
            <p14:sldId id="710"/>
            <p14:sldId id="711"/>
            <p14:sldId id="712"/>
          </p14:sldIdLst>
        </p14:section>
        <p14:section name="Delegates" id="{006EAC89-05A6-4B66-AB92-B63D337F003F}">
          <p14:sldIdLst>
            <p14:sldId id="592"/>
            <p14:sldId id="682"/>
            <p14:sldId id="684"/>
            <p14:sldId id="685"/>
            <p14:sldId id="703"/>
            <p14:sldId id="686"/>
            <p14:sldId id="593"/>
            <p14:sldId id="695"/>
          </p14:sldIdLst>
        </p14:section>
        <p14:section name="Conclusion" id="{2293E331-E1BF-4508-9175-8EA6FEC8EA83}">
          <p14:sldIdLst>
            <p14:sldId id="708"/>
            <p14:sldId id="706"/>
            <p14:sldId id="707"/>
          </p14:sldIdLst>
        </p14:section>
      </p14:sectionLst>
    </p:ext>
    <p:ext uri="{EFAFB233-063F-42B5-8137-9DF3F51BA10A}">
      <p15:sldGuideLst xmlns:p15="http://schemas.microsoft.com/office/powerpoint/2012/main">
        <p15:guide id="1" orient="horz" pos="2160" userDrawn="1">
          <p15:clr>
            <a:srgbClr val="A4A3A4"/>
          </p15:clr>
        </p15:guide>
        <p15:guide id="5"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5C0E"/>
    <a:srgbClr val="663606"/>
    <a:srgbClr val="F9F0AB"/>
    <a:srgbClr val="F9E6AB"/>
    <a:srgbClr val="F9FAAB"/>
    <a:srgbClr val="767691"/>
    <a:srgbClr val="7676AA"/>
    <a:srgbClr val="603A14"/>
    <a:srgbClr val="BAB398"/>
    <a:srgbClr val="ADA485"/>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5332" autoAdjust="0"/>
  </p:normalViewPr>
  <p:slideViewPr>
    <p:cSldViewPr>
      <p:cViewPr varScale="1">
        <p:scale>
          <a:sx n="76" d="100"/>
          <a:sy n="76" d="100"/>
        </p:scale>
        <p:origin x="336" y="108"/>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59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2.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3.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252000"/>
          </a:xfrm>
          <a:prstGeom prst="rect">
            <a:avLst/>
          </a:prstGeom>
        </p:spPr>
        <p:txBody>
          <a:bodyPr vert="horz" lIns="91440" tIns="45720" rIns="91440" bIns="45720" rtlCol="0"/>
          <a:lstStyle>
            <a:lvl1pPr algn="r">
              <a:defRPr sz="1200"/>
            </a:lvl1pPr>
          </a:lstStyle>
          <a:p>
            <a:fld id="{FE5B4EDC-59C0-49C7-8ADA-5A781B329E02}" type="datetimeFigureOut">
              <a:rPr lang="en-US"/>
              <a:pPr/>
              <a:t>8/14/2018</a:t>
            </a:fld>
            <a:endParaRPr dirty="0"/>
          </a:p>
        </p:txBody>
      </p:sp>
      <p:sp>
        <p:nvSpPr>
          <p:cNvPr id="4" name="Footer Placeholder 3"/>
          <p:cNvSpPr>
            <a:spLocks noGrp="1"/>
          </p:cNvSpPr>
          <p:nvPr>
            <p:ph type="ftr" sz="quarter" idx="2"/>
          </p:nvPr>
        </p:nvSpPr>
        <p:spPr>
          <a:xfrm>
            <a:off x="0" y="8747999"/>
            <a:ext cx="6165000" cy="394413"/>
          </a:xfrm>
          <a:prstGeom prst="rect">
            <a:avLst/>
          </a:prstGeom>
        </p:spPr>
        <p:txBody>
          <a:bodyPr vert="horz" lIns="91440" tIns="45720" rIns="91440" bIns="45720" rtlCol="0" anchor="b"/>
          <a:lstStyle>
            <a:lvl1pPr algn="l">
              <a:defRPr sz="12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endParaRPr sz="1000" dirty="0"/>
          </a:p>
        </p:txBody>
      </p:sp>
      <p:sp>
        <p:nvSpPr>
          <p:cNvPr id="5" name="Slide Number Placeholder 4"/>
          <p:cNvSpPr>
            <a:spLocks noGrp="1"/>
          </p:cNvSpPr>
          <p:nvPr>
            <p:ph type="sldNum" sz="quarter" idx="3"/>
          </p:nvPr>
        </p:nvSpPr>
        <p:spPr>
          <a:xfrm>
            <a:off x="6165000" y="8748000"/>
            <a:ext cx="691412" cy="394412"/>
          </a:xfrm>
          <a:prstGeom prst="rect">
            <a:avLst/>
          </a:prstGeom>
        </p:spPr>
        <p:txBody>
          <a:bodyPr vert="horz" lIns="91440" tIns="45720" rIns="91440" bIns="45720" rtlCol="0" anchor="b"/>
          <a:lstStyle>
            <a:lvl1pPr algn="r">
              <a:defRPr sz="1200"/>
            </a:lvl1pPr>
          </a:lstStyle>
          <a:p>
            <a:fld id="{79429053-DC2A-4342-ADD4-2FD729D91E2C}" type="slidenum">
              <a:rPr sz="1000"/>
              <a:pPr/>
              <a:t>‹#›</a:t>
            </a:fld>
            <a:endParaRPr sz="1000" dirty="0"/>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softuni.org/" TargetMode="External"/><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252000"/>
          </a:xfrm>
          <a:prstGeom prst="rect">
            <a:avLst/>
          </a:prstGeom>
        </p:spPr>
        <p:txBody>
          <a:bodyPr vert="horz" lIns="91440" tIns="45720" rIns="91440" bIns="45720" rtlCol="0"/>
          <a:lstStyle>
            <a:lvl1pPr algn="l">
              <a:defRPr sz="1000"/>
            </a:lvl1pPr>
          </a:lstStyle>
          <a:p>
            <a:endParaRPr lang="en-US" dirty="0"/>
          </a:p>
        </p:txBody>
      </p:sp>
      <p:sp>
        <p:nvSpPr>
          <p:cNvPr id="3" name="Date Placeholder 2"/>
          <p:cNvSpPr>
            <a:spLocks noGrp="1"/>
          </p:cNvSpPr>
          <p:nvPr>
            <p:ph type="dt" idx="1"/>
          </p:nvPr>
        </p:nvSpPr>
        <p:spPr>
          <a:xfrm>
            <a:off x="3884613" y="0"/>
            <a:ext cx="2971800" cy="252000"/>
          </a:xfrm>
          <a:prstGeom prst="rect">
            <a:avLst/>
          </a:prstGeom>
        </p:spPr>
        <p:txBody>
          <a:bodyPr vert="horz" lIns="91440" tIns="45720" rIns="91440" bIns="45720" rtlCol="0"/>
          <a:lstStyle>
            <a:lvl1pPr algn="r">
              <a:defRPr sz="1000"/>
            </a:lvl1pPr>
          </a:lstStyle>
          <a:p>
            <a:fld id="{F2D8D46A-B586-417D-BFBD-8C8FE0AAF762}" type="datetimeFigureOut">
              <a:rPr lang="en-US" smtClean="0"/>
              <a:pPr/>
              <a:t>8/14/2018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1" y="8747999"/>
            <a:ext cx="6308999" cy="394413"/>
          </a:xfrm>
          <a:prstGeom prst="rect">
            <a:avLst/>
          </a:prstGeom>
        </p:spPr>
        <p:txBody>
          <a:bodyPr vert="horz" lIns="91440" tIns="45720" rIns="91440" bIns="45720" rtlCol="0" anchor="b"/>
          <a:lstStyle>
            <a:lvl1pPr algn="l">
              <a:defRPr sz="1000"/>
            </a:lvl1pPr>
          </a:lstStyle>
          <a:p>
            <a:r>
              <a:rPr lang="en-US" sz="1000" dirty="0"/>
              <a:t>© Software University Foundation – </a:t>
            </a:r>
            <a:r>
              <a:rPr lang="en-US" sz="1000" u="sng" dirty="0">
                <a:hlinkClick r:id="rId2"/>
              </a:rPr>
              <a:t>http://softuni.org</a:t>
            </a:r>
            <a:endParaRPr lang="en-US" sz="1000" dirty="0"/>
          </a:p>
          <a:p>
            <a:r>
              <a:rPr lang="en-US" sz="1000" dirty="0"/>
              <a:t>This work is licensed under the </a:t>
            </a:r>
            <a:r>
              <a:rPr lang="en-US" sz="1000" u="sng" noProof="1">
                <a:hlinkClick r:id="rId3"/>
              </a:rPr>
              <a:t>Creative Commons Attribution-NonCommercial-ShareAlike</a:t>
            </a:r>
            <a:r>
              <a:rPr lang="en-US" sz="1000" noProof="1"/>
              <a:t> </a:t>
            </a:r>
            <a:r>
              <a:rPr lang="en-US" sz="1000" dirty="0"/>
              <a:t>license.</a:t>
            </a:r>
          </a:p>
        </p:txBody>
      </p:sp>
      <p:sp>
        <p:nvSpPr>
          <p:cNvPr id="7" name="Slide Number Placeholder 6"/>
          <p:cNvSpPr>
            <a:spLocks noGrp="1"/>
          </p:cNvSpPr>
          <p:nvPr>
            <p:ph type="sldNum" sz="quarter" idx="5"/>
          </p:nvPr>
        </p:nvSpPr>
        <p:spPr>
          <a:xfrm>
            <a:off x="6308999" y="8747999"/>
            <a:ext cx="547413" cy="394413"/>
          </a:xfrm>
          <a:prstGeom prst="rect">
            <a:avLst/>
          </a:prstGeom>
        </p:spPr>
        <p:txBody>
          <a:bodyPr vert="horz" lIns="91440" tIns="45720" rIns="91440" bIns="45720" rtlCol="0" anchor="b"/>
          <a:lstStyle>
            <a:lvl1pPr algn="r">
              <a:defRPr sz="1000"/>
            </a:lvl1pPr>
          </a:lstStyle>
          <a:p>
            <a:fld id="{3EBA5BD7-F043-4D1B-AA17-CD412FC534DE}" type="slidenum">
              <a:rPr lang="en-US" smtClean="0"/>
              <a:pPr/>
              <a:t>‹#›</a:t>
            </a:fld>
            <a:endParaRPr lang="en-US" dirty="0"/>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dt="0"/>
  <p:notesStyle>
    <a:lvl1pPr marL="0" algn="l" defTabSz="1218987" rtl="0" eaLnBrk="1" latinLnBrk="0" hangingPunct="1">
      <a:defRPr sz="1600" kern="1200">
        <a:solidFill>
          <a:schemeClr val="tx1"/>
        </a:solidFill>
        <a:latin typeface="+mn-lt"/>
        <a:ea typeface="+mn-ea"/>
        <a:cs typeface="+mn-cs"/>
      </a:defRPr>
    </a:lvl1pPr>
    <a:lvl2pPr marL="177800" indent="0" algn="l" defTabSz="1218987" rtl="0" eaLnBrk="1" latinLnBrk="0" hangingPunct="1">
      <a:defRPr sz="1600" kern="1200">
        <a:solidFill>
          <a:schemeClr val="tx1"/>
        </a:solidFill>
        <a:latin typeface="+mn-lt"/>
        <a:ea typeface="+mn-ea"/>
        <a:cs typeface="+mn-cs"/>
      </a:defRPr>
    </a:lvl2pPr>
    <a:lvl3pPr marL="361950" indent="0" algn="l" defTabSz="1218987" rtl="0" eaLnBrk="1" latinLnBrk="0" hangingPunct="1">
      <a:defRPr sz="1600" kern="1200">
        <a:solidFill>
          <a:schemeClr val="tx1"/>
        </a:solidFill>
        <a:latin typeface="+mn-lt"/>
        <a:ea typeface="+mn-ea"/>
        <a:cs typeface="+mn-cs"/>
      </a:defRPr>
    </a:lvl3pPr>
    <a:lvl4pPr marL="539750" indent="0" algn="l" defTabSz="1218987" rtl="0" eaLnBrk="1" latinLnBrk="0" hangingPunct="1">
      <a:defRPr sz="1600" kern="1200">
        <a:solidFill>
          <a:schemeClr val="tx1"/>
        </a:solidFill>
        <a:latin typeface="+mn-lt"/>
        <a:ea typeface="+mn-ea"/>
        <a:cs typeface="+mn-cs"/>
      </a:defRPr>
    </a:lvl4pPr>
    <a:lvl5pPr marL="717550" indent="0"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oftuni.org/"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creativecommons.org/licenses/by-nc-sa/4.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220267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a:solidFill>
                  <a:prstClr val="black"/>
                </a:solidFill>
              </a:rPr>
              <a:t>© Software University Foundation – </a:t>
            </a:r>
            <a:r>
              <a:rPr lang="en-US" u="sng">
                <a:solidFill>
                  <a:prstClr val="black"/>
                </a:solidFill>
                <a:hlinkClick r:id="rId3"/>
              </a:rPr>
              <a:t>http://softuni.org</a:t>
            </a:r>
            <a:endParaRPr lang="en-US">
              <a:solidFill>
                <a:prstClr val="black"/>
              </a:solidFill>
            </a:endParaRPr>
          </a:p>
          <a:p>
            <a:r>
              <a:rPr lang="en-US">
                <a:solidFill>
                  <a:prstClr val="black"/>
                </a:solidFill>
              </a:rPr>
              <a:t>This work is licensed under the </a:t>
            </a:r>
            <a:r>
              <a:rPr lang="en-US" u="sng" noProof="1">
                <a:solidFill>
                  <a:prstClr val="black"/>
                </a:solidFill>
                <a:hlinkClick r:id="rId4"/>
              </a:rPr>
              <a:t>Creative Commons Attribution-NonCommercial-ShareAlike</a:t>
            </a:r>
            <a:r>
              <a:rPr lang="en-US" noProof="1">
                <a:solidFill>
                  <a:prstClr val="black"/>
                </a:solidFill>
              </a:rPr>
              <a:t> </a:t>
            </a:r>
            <a:r>
              <a:rPr lang="en-US">
                <a:solidFill>
                  <a:prstClr val="black"/>
                </a:solidFill>
              </a:rPr>
              <a:t>license.</a:t>
            </a:r>
            <a:endParaRPr lang="en-US"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3070046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2063609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mtClean="0">
                <a:solidFill>
                  <a:prstClr val="black"/>
                </a:solidFill>
              </a:rPr>
              <a:t>© Software University Foundation – </a:t>
            </a:r>
            <a:r>
              <a:rPr lang="en-US" u="sng" smtClean="0">
                <a:solidFill>
                  <a:prstClr val="black"/>
                </a:solidFill>
                <a:hlinkClick r:id="rId3"/>
              </a:rPr>
              <a:t>http://softuni.org</a:t>
            </a:r>
            <a:endParaRPr lang="en-US" smtClean="0">
              <a:solidFill>
                <a:prstClr val="black"/>
              </a:solidFill>
            </a:endParaRPr>
          </a:p>
          <a:p>
            <a:r>
              <a:rPr lang="en-US" smtClean="0">
                <a:solidFill>
                  <a:prstClr val="black"/>
                </a:solidFill>
              </a:rPr>
              <a:t>This work is licensed under the </a:t>
            </a:r>
            <a:r>
              <a:rPr lang="en-US" u="sng" noProof="1" smtClean="0">
                <a:solidFill>
                  <a:prstClr val="black"/>
                </a:solidFill>
                <a:hlinkClick r:id="rId4"/>
              </a:rPr>
              <a:t>Creative Commons Attribution-NonCommercial-ShareAlike</a:t>
            </a:r>
            <a:r>
              <a:rPr lang="en-US" noProof="1" smtClean="0">
                <a:solidFill>
                  <a:prstClr val="black"/>
                </a:solidFill>
              </a:rPr>
              <a:t> </a:t>
            </a:r>
            <a:r>
              <a:rPr lang="en-US" smtClean="0">
                <a:solidFill>
                  <a:prstClr val="black"/>
                </a:solidFill>
              </a:rPr>
              <a:t>license.</a:t>
            </a:r>
            <a:endParaRPr lang="en-US"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8778207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mtClean="0">
                <a:solidFill>
                  <a:prstClr val="black"/>
                </a:solidFill>
              </a:rPr>
              <a:t>© Software University Foundation – </a:t>
            </a:r>
            <a:r>
              <a:rPr lang="en-US" u="sng" smtClean="0">
                <a:solidFill>
                  <a:prstClr val="black"/>
                </a:solidFill>
                <a:hlinkClick r:id="rId3"/>
              </a:rPr>
              <a:t>http://softuni.org</a:t>
            </a:r>
            <a:endParaRPr lang="en-US" smtClean="0">
              <a:solidFill>
                <a:prstClr val="black"/>
              </a:solidFill>
            </a:endParaRPr>
          </a:p>
          <a:p>
            <a:r>
              <a:rPr lang="en-US" smtClean="0">
                <a:solidFill>
                  <a:prstClr val="black"/>
                </a:solidFill>
              </a:rPr>
              <a:t>This work is licensed under the </a:t>
            </a:r>
            <a:r>
              <a:rPr lang="en-US" u="sng" noProof="1" smtClean="0">
                <a:solidFill>
                  <a:prstClr val="black"/>
                </a:solidFill>
                <a:hlinkClick r:id="rId4"/>
              </a:rPr>
              <a:t>Creative Commons Attribution-NonCommercial-ShareAlike</a:t>
            </a:r>
            <a:r>
              <a:rPr lang="en-US" noProof="1" smtClean="0">
                <a:solidFill>
                  <a:prstClr val="black"/>
                </a:solidFill>
              </a:rPr>
              <a:t> </a:t>
            </a:r>
            <a:r>
              <a:rPr lang="en-US" smtClean="0">
                <a:solidFill>
                  <a:prstClr val="black"/>
                </a:solidFill>
              </a:rPr>
              <a:t>license.</a:t>
            </a:r>
            <a:endParaRPr lang="en-US"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2203750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mtClean="0">
                <a:solidFill>
                  <a:prstClr val="black"/>
                </a:solidFill>
              </a:rPr>
              <a:t>© Software University Foundation – </a:t>
            </a:r>
            <a:r>
              <a:rPr lang="en-US" u="sng" smtClean="0">
                <a:solidFill>
                  <a:prstClr val="black"/>
                </a:solidFill>
                <a:hlinkClick r:id="rId3"/>
              </a:rPr>
              <a:t>http://softuni.org</a:t>
            </a:r>
            <a:endParaRPr lang="en-US" smtClean="0">
              <a:solidFill>
                <a:prstClr val="black"/>
              </a:solidFill>
            </a:endParaRPr>
          </a:p>
          <a:p>
            <a:r>
              <a:rPr lang="en-US" smtClean="0">
                <a:solidFill>
                  <a:prstClr val="black"/>
                </a:solidFill>
              </a:rPr>
              <a:t>This work is licensed under the </a:t>
            </a:r>
            <a:r>
              <a:rPr lang="en-US" u="sng" noProof="1" smtClean="0">
                <a:solidFill>
                  <a:prstClr val="black"/>
                </a:solidFill>
                <a:hlinkClick r:id="rId4"/>
              </a:rPr>
              <a:t>Creative Commons Attribution-NonCommercial-ShareAlike</a:t>
            </a:r>
            <a:r>
              <a:rPr lang="en-US" noProof="1" smtClean="0">
                <a:solidFill>
                  <a:prstClr val="black"/>
                </a:solidFill>
              </a:rPr>
              <a:t> </a:t>
            </a:r>
            <a:r>
              <a:rPr lang="en-US" smtClean="0">
                <a:solidFill>
                  <a:prstClr val="black"/>
                </a:solidFill>
              </a:rPr>
              <a:t>license.</a:t>
            </a:r>
            <a:endParaRPr lang="en-US"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4274436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mtClean="0">
                <a:solidFill>
                  <a:prstClr val="black"/>
                </a:solidFill>
              </a:rPr>
              <a:t>© Software University Foundation – </a:t>
            </a:r>
            <a:r>
              <a:rPr lang="en-US" u="sng" smtClean="0">
                <a:solidFill>
                  <a:prstClr val="black"/>
                </a:solidFill>
                <a:hlinkClick r:id="rId3"/>
              </a:rPr>
              <a:t>http://softuni.org</a:t>
            </a:r>
            <a:endParaRPr lang="en-US" smtClean="0">
              <a:solidFill>
                <a:prstClr val="black"/>
              </a:solidFill>
            </a:endParaRPr>
          </a:p>
          <a:p>
            <a:r>
              <a:rPr lang="en-US" smtClean="0">
                <a:solidFill>
                  <a:prstClr val="black"/>
                </a:solidFill>
              </a:rPr>
              <a:t>This work is licensed under the </a:t>
            </a:r>
            <a:r>
              <a:rPr lang="en-US" u="sng" noProof="1" smtClean="0">
                <a:solidFill>
                  <a:prstClr val="black"/>
                </a:solidFill>
                <a:hlinkClick r:id="rId4"/>
              </a:rPr>
              <a:t>Creative Commons Attribution-NonCommercial-ShareAlike</a:t>
            </a:r>
            <a:r>
              <a:rPr lang="en-US" noProof="1" smtClean="0">
                <a:solidFill>
                  <a:prstClr val="black"/>
                </a:solidFill>
              </a:rPr>
              <a:t> </a:t>
            </a:r>
            <a:r>
              <a:rPr lang="en-US" smtClean="0">
                <a:solidFill>
                  <a:prstClr val="black"/>
                </a:solidFill>
              </a:rPr>
              <a:t>license.</a:t>
            </a:r>
            <a:endParaRPr lang="en-US" dirty="0">
              <a:solidFill>
                <a:prstClr val="black"/>
              </a:solidFill>
            </a:endParaRP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671528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Grp="1" noChangeArrowheads="1"/>
          </p:cNvSpPr>
          <p:nvPr>
            <p:ph type="ftr" sz="quarter" idx="4"/>
          </p:nvPr>
        </p:nvSpPr>
        <p:spPr>
          <a:ln/>
        </p:spPr>
        <p:txBody>
          <a:bodyPr/>
          <a:lstStyle/>
          <a:p>
            <a:r>
              <a:rPr lang="en-US" dirty="0"/>
              <a:t>(c) 2005 National Academy for Software Development - http://academy.devbg.org. All rights reserved. Unauthorized copying or re-distribution is strictly prohibited.(c) 2006 National Academy for Software Development - http://academy.devbg.org*</a:t>
            </a:r>
          </a:p>
        </p:txBody>
      </p:sp>
      <p:sp>
        <p:nvSpPr>
          <p:cNvPr id="9" name="Rectangle 7"/>
          <p:cNvSpPr>
            <a:spLocks noGrp="1" noChangeArrowheads="1"/>
          </p:cNvSpPr>
          <p:nvPr>
            <p:ph type="sldNum" sz="quarter" idx="5"/>
          </p:nvPr>
        </p:nvSpPr>
        <p:spPr>
          <a:ln/>
        </p:spPr>
        <p:txBody>
          <a:bodyPr/>
          <a:lstStyle/>
          <a:p>
            <a:fld id="{332C4CEC-2DBE-4C38-BA31-7DE965C3FA11}" type="slidenum">
              <a:rPr lang="en-US"/>
              <a:pPr/>
              <a:t>14</a:t>
            </a:fld>
            <a:r>
              <a:rPr lang="en-US" dirty="0"/>
              <a:t>##</a:t>
            </a:r>
          </a:p>
        </p:txBody>
      </p:sp>
      <p:sp>
        <p:nvSpPr>
          <p:cNvPr id="54274" name="Slide Image Placeholder 1"/>
          <p:cNvSpPr>
            <a:spLocks noGrp="1" noRot="1" noChangeAspect="1" noTextEdit="1"/>
          </p:cNvSpPr>
          <p:nvPr>
            <p:ph type="sldImg"/>
          </p:nvPr>
        </p:nvSpPr>
        <p:spPr>
          <a:xfrm>
            <a:off x="382588" y="685800"/>
            <a:ext cx="6092825" cy="3429000"/>
          </a:xfrm>
          <a:ln/>
        </p:spPr>
      </p:sp>
      <p:sp>
        <p:nvSpPr>
          <p:cNvPr id="54275" name="Notes Placeholder 2"/>
          <p:cNvSpPr>
            <a:spLocks noGrp="1"/>
          </p:cNvSpPr>
          <p:nvPr>
            <p:ph type="body" idx="1"/>
          </p:nvPr>
        </p:nvSpPr>
        <p:spPr/>
        <p:txBody>
          <a:bodyPr/>
          <a:lstStyle/>
          <a:p>
            <a:pPr eaLnBrk="1" hangingPunct="1"/>
            <a:r>
              <a:rPr lang="en-US" dirty="0"/>
              <a:t>Extensibility / Polymorphism: New functionality may be easily plugged in without changing existing classes as long the new plug-in classes extend given base classes.</a:t>
            </a:r>
          </a:p>
          <a:p>
            <a:pPr eaLnBrk="1" hangingPunct="1"/>
            <a:endParaRPr lang="en-US" dirty="0"/>
          </a:p>
          <a:p>
            <a:pPr eaLnBrk="1" hangingPunct="1"/>
            <a:r>
              <a:rPr lang="en-US" dirty="0"/>
              <a:t>Reusability: For a set of similar applications a framework can be defined using a core set of classes that are to be extended by classes that fill in the application-dependent part.</a:t>
            </a:r>
          </a:p>
          <a:p>
            <a:pPr eaLnBrk="1" hangingPunct="1"/>
            <a:endParaRPr lang="en-US" dirty="0"/>
          </a:p>
          <a:p>
            <a:pPr eaLnBrk="1" hangingPunct="1"/>
            <a:r>
              <a:rPr lang="en-US" dirty="0"/>
              <a:t>Information Hiding: If a more general class using a simpler contract is sufficient, details from extending classes may be hidden to some of the client classes. This allows them to be more independent from possible changes and diminishes the load of contracts that must be understood by a reader of these client classes.</a:t>
            </a:r>
          </a:p>
        </p:txBody>
      </p:sp>
      <p:sp>
        <p:nvSpPr>
          <p:cNvPr id="54276" name="Header Placeholder 3"/>
          <p:cNvSpPr>
            <a:spLocks noGrp="1"/>
          </p:cNvSpPr>
          <p:nvPr>
            <p:ph type="hdr" sz="quarter"/>
          </p:nvPr>
        </p:nvSpPr>
        <p:spPr/>
        <p:txBody>
          <a:bodyPr/>
          <a:lstStyle/>
          <a:p>
            <a:r>
              <a:rPr lang="en-US" dirty="0"/>
              <a:t>*</a:t>
            </a:r>
          </a:p>
        </p:txBody>
      </p:sp>
      <p:sp>
        <p:nvSpPr>
          <p:cNvPr id="54277" name="Date Placeholder 4"/>
          <p:cNvSpPr>
            <a:spLocks noGrp="1"/>
          </p:cNvSpPr>
          <p:nvPr>
            <p:ph type="dt" sz="quarter" idx="1"/>
          </p:nvPr>
        </p:nvSpPr>
        <p:spPr/>
        <p:txBody>
          <a:bodyPr/>
          <a:lstStyle/>
          <a:p>
            <a:r>
              <a:rPr lang="en-US" dirty="0"/>
              <a:t>07/16/96</a:t>
            </a:r>
          </a:p>
        </p:txBody>
      </p:sp>
      <p:sp>
        <p:nvSpPr>
          <p:cNvPr id="54278" name="Footer Placeholder 5"/>
          <p:cNvSpPr txBox="1">
            <a:spLocks noGrp="1"/>
          </p:cNvSpPr>
          <p:nvPr/>
        </p:nvSpPr>
        <p:spPr bwMode="auto">
          <a:xfrm>
            <a:off x="1" y="8687297"/>
            <a:ext cx="2972004" cy="456703"/>
          </a:xfrm>
          <a:prstGeom prst="rect">
            <a:avLst/>
          </a:prstGeom>
          <a:noFill/>
          <a:ln w="9525">
            <a:noFill/>
            <a:miter lim="800000"/>
            <a:headEnd/>
            <a:tailEnd/>
          </a:ln>
        </p:spPr>
        <p:txBody>
          <a:bodyPr lIns="19047" tIns="0" rIns="19047" bIns="0" anchor="b"/>
          <a:lstStyle/>
          <a:p>
            <a:pPr defTabSz="914450"/>
            <a:r>
              <a:rPr lang="en-US" sz="1000" i="1" dirty="0"/>
              <a:t>(c) 2006 National Academy for Software Development - http://academy.devbg.org*</a:t>
            </a:r>
            <a:endParaRPr lang="en-US" sz="1200" i="1" dirty="0"/>
          </a:p>
        </p:txBody>
      </p:sp>
      <p:sp>
        <p:nvSpPr>
          <p:cNvPr id="54279" name="Slide Number Placeholder 6"/>
          <p:cNvSpPr txBox="1">
            <a:spLocks noGrp="1"/>
          </p:cNvSpPr>
          <p:nvPr/>
        </p:nvSpPr>
        <p:spPr bwMode="auto">
          <a:xfrm>
            <a:off x="3885996" y="8687297"/>
            <a:ext cx="2972004" cy="456703"/>
          </a:xfrm>
          <a:prstGeom prst="rect">
            <a:avLst/>
          </a:prstGeom>
          <a:noFill/>
          <a:ln w="9525">
            <a:noFill/>
            <a:miter lim="800000"/>
            <a:headEnd/>
            <a:tailEnd/>
          </a:ln>
        </p:spPr>
        <p:txBody>
          <a:bodyPr lIns="19047" tIns="0" rIns="19047" bIns="0" anchor="b"/>
          <a:lstStyle/>
          <a:p>
            <a:pPr algn="r" defTabSz="914450"/>
            <a:fld id="{1CAF241F-65C9-4E85-866D-33A924D9866A}" type="slidenum">
              <a:rPr lang="en-US" sz="1000" i="1"/>
              <a:pPr algn="r" defTabSz="914450"/>
              <a:t>14</a:t>
            </a:fld>
            <a:r>
              <a:rPr lang="en-US" sz="1000" i="1" dirty="0"/>
              <a:t>##</a:t>
            </a:r>
            <a:endParaRPr lang="en-US" sz="1200" i="1" dirty="0"/>
          </a:p>
        </p:txBody>
      </p:sp>
    </p:spTree>
    <p:extLst>
      <p:ext uri="{BB962C8B-B14F-4D97-AF65-F5344CB8AC3E}">
        <p14:creationId xmlns:p14="http://schemas.microsoft.com/office/powerpoint/2010/main" val="4054993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Rot="1" noChangeAspect="1" noChangeArrowheads="1" noTextEdit="1"/>
          </p:cNvSpPr>
          <p:nvPr>
            <p:ph type="sldImg"/>
          </p:nvPr>
        </p:nvSpPr>
        <p:spPr>
          <a:ln/>
        </p:spPr>
      </p:sp>
      <p:sp>
        <p:nvSpPr>
          <p:cNvPr id="445443" name="Rectangle 3"/>
          <p:cNvSpPr>
            <a:spLocks noGrp="1" noChangeArrowheads="1"/>
          </p:cNvSpPr>
          <p:nvPr>
            <p:ph type="body" idx="1"/>
          </p:nvPr>
        </p:nvSpPr>
        <p:spPr/>
        <p:txBody>
          <a:bodyPr/>
          <a:lstStyle/>
          <a:p>
            <a:endParaRPr lang="bg-BG"/>
          </a:p>
        </p:txBody>
      </p:sp>
    </p:spTree>
    <p:extLst>
      <p:ext uri="{BB962C8B-B14F-4D97-AF65-F5344CB8AC3E}">
        <p14:creationId xmlns:p14="http://schemas.microsoft.com/office/powerpoint/2010/main" val="2699588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solidFill>
                  <a:prstClr val="black"/>
                </a:solidFill>
              </a:rPr>
              <a:t>© Software University Foundation – </a:t>
            </a:r>
            <a:r>
              <a:rPr lang="en-US" u="sng" dirty="0">
                <a:solidFill>
                  <a:prstClr val="black"/>
                </a:solidFill>
                <a:hlinkClick r:id="rId3"/>
              </a:rPr>
              <a:t>http://softuni.org</a:t>
            </a:r>
            <a:endParaRPr lang="en-US" dirty="0">
              <a:solidFill>
                <a:prstClr val="black"/>
              </a:solidFill>
            </a:endParaRPr>
          </a:p>
          <a:p>
            <a:r>
              <a:rPr lang="en-US" dirty="0">
                <a:solidFill>
                  <a:prstClr val="black"/>
                </a:solidFill>
              </a:rPr>
              <a:t>This work is licensed under the </a:t>
            </a:r>
            <a:r>
              <a:rPr lang="en-US" u="sng" noProof="1">
                <a:solidFill>
                  <a:prstClr val="black"/>
                </a:solidFill>
                <a:hlinkClick r:id="rId4"/>
              </a:rPr>
              <a:t>Creative Commons Attribution-NonCommercial-ShareAlike</a:t>
            </a:r>
            <a:r>
              <a:rPr lang="en-US" noProof="1">
                <a:solidFill>
                  <a:prstClr val="black"/>
                </a:solidFill>
              </a:rPr>
              <a:t> </a:t>
            </a:r>
            <a:r>
              <a:rPr lang="en-US" dirty="0">
                <a:solidFill>
                  <a:prstClr val="black"/>
                </a:solidFill>
              </a:rPr>
              <a:t>license.</a:t>
            </a:r>
          </a:p>
        </p:txBody>
      </p:sp>
      <p:sp>
        <p:nvSpPr>
          <p:cNvPr id="5" name="Slide Number Placeholder 4"/>
          <p:cNvSpPr>
            <a:spLocks noGrp="1"/>
          </p:cNvSpPr>
          <p:nvPr>
            <p:ph type="sldNum" sz="quarter" idx="11"/>
          </p:nvPr>
        </p:nvSpPr>
        <p:spPr/>
        <p:txBody>
          <a:bodyPr/>
          <a:lstStyle/>
          <a:p>
            <a:fld id="{3EBA5BD7-F043-4D1B-AA17-CD412FC534D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8155600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8" Type="http://schemas.openxmlformats.org/officeDocument/2006/relationships/hyperlink" Target="https://www.facebook.com/SoftwareUniversity" TargetMode="External"/><Relationship Id="rId3" Type="http://schemas.openxmlformats.org/officeDocument/2006/relationships/hyperlink" Target="http://softuni.bg/" TargetMode="External"/><Relationship Id="rId7" Type="http://schemas.openxmlformats.org/officeDocument/2006/relationships/hyperlink" Target="http://judge.softuni.bg/" TargetMode="External"/><Relationship Id="rId12"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3.xml"/><Relationship Id="rId6" Type="http://schemas.openxmlformats.org/officeDocument/2006/relationships/hyperlink" Target="http://forum.softuni.bg/" TargetMode="External"/><Relationship Id="rId11" Type="http://schemas.openxmlformats.org/officeDocument/2006/relationships/hyperlink" Target="http://www.introprogramming.info/" TargetMode="External"/><Relationship Id="rId5" Type="http://schemas.openxmlformats.org/officeDocument/2006/relationships/hyperlink" Target="http://www.nakov.com/" TargetMode="External"/><Relationship Id="rId10" Type="http://schemas.openxmlformats.org/officeDocument/2006/relationships/hyperlink" Target="http://www.youtube.com/SoftwareUniversity" TargetMode="External"/><Relationship Id="rId4" Type="http://schemas.openxmlformats.org/officeDocument/2006/relationships/hyperlink" Target="http://softuni.org/" TargetMode="External"/><Relationship Id="rId9" Type="http://schemas.openxmlformats.org/officeDocument/2006/relationships/hyperlink" Target="https://twitter.com/softunibg"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8" Type="http://schemas.openxmlformats.org/officeDocument/2006/relationships/hyperlink" Target="https://www.facebook.com/SoftwareUniversity" TargetMode="External"/><Relationship Id="rId3" Type="http://schemas.openxmlformats.org/officeDocument/2006/relationships/hyperlink" Target="http://softuni.bg/" TargetMode="External"/><Relationship Id="rId7" Type="http://schemas.openxmlformats.org/officeDocument/2006/relationships/hyperlink" Target="http://judge.softuni.bg/" TargetMode="External"/><Relationship Id="rId12"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2.xml"/><Relationship Id="rId6" Type="http://schemas.openxmlformats.org/officeDocument/2006/relationships/hyperlink" Target="http://forum.softuni.bg/" TargetMode="External"/><Relationship Id="rId11" Type="http://schemas.openxmlformats.org/officeDocument/2006/relationships/hyperlink" Target="http://www.introprogramming.info/" TargetMode="External"/><Relationship Id="rId5" Type="http://schemas.openxmlformats.org/officeDocument/2006/relationships/hyperlink" Target="http://www.nakov.com/" TargetMode="External"/><Relationship Id="rId10" Type="http://schemas.openxmlformats.org/officeDocument/2006/relationships/hyperlink" Target="http://www.youtube.com/SoftwareUniversity" TargetMode="External"/><Relationship Id="rId4" Type="http://schemas.openxmlformats.org/officeDocument/2006/relationships/hyperlink" Target="http://softuni.org/" TargetMode="External"/><Relationship Id="rId9" Type="http://schemas.openxmlformats.org/officeDocument/2006/relationships/hyperlink" Target="https://twitter.com/softunibg"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1847488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531497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endParaRPr lang="en-US" dirty="0">
              <a:solidFill>
                <a:prstClr val="white">
                  <a:tint val="75000"/>
                </a:prstClr>
              </a:solidFill>
            </a:endParaRPr>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solidFill>
                <a:prstClr val="white">
                  <a:tint val="75000"/>
                </a:prstClr>
              </a:solidFill>
            </a:endParaRPr>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solidFill>
                  <a:prstClr val="white">
                    <a:tint val="75000"/>
                  </a:prstClr>
                </a:solidFill>
              </a:rPr>
              <a:pPr/>
              <a:t>‹#›</a:t>
            </a:fld>
            <a:endParaRPr lang="en-US" dirty="0">
              <a:solidFill>
                <a:prstClr val="white">
                  <a:tint val="75000"/>
                </a:prstClr>
              </a:solidFill>
            </a:endParaRPr>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spTree>
    <p:extLst>
      <p:ext uri="{BB962C8B-B14F-4D97-AF65-F5344CB8AC3E}">
        <p14:creationId xmlns:p14="http://schemas.microsoft.com/office/powerpoint/2010/main" val="26459375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spTree>
    <p:extLst>
      <p:ext uri="{BB962C8B-B14F-4D97-AF65-F5344CB8AC3E}">
        <p14:creationId xmlns:p14="http://schemas.microsoft.com/office/powerpoint/2010/main" val="2893206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2967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3"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4"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5"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6"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7"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8"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b="1" dirty="0">
                <a:solidFill>
                  <a:srgbClr val="603A14"/>
                </a:solidFill>
              </a:rPr>
              <a:t>?</a:t>
            </a:r>
          </a:p>
        </p:txBody>
      </p:sp>
      <p:sp>
        <p:nvSpPr>
          <p:cNvPr id="56" name="TextBox 55">
            <a:hlinkClick r:id="rId9"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0"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1"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sp>
        <p:nvSpPr>
          <p:cNvPr id="16" name="Rectangle 15"/>
          <p:cNvSpPr/>
          <p:nvPr userDrawn="1"/>
        </p:nvSpPr>
        <p:spPr>
          <a:xfrm rot="20949717">
            <a:off x="2718532" y="3306088"/>
            <a:ext cx="4540980" cy="948072"/>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algn="ctr" eaLnBrk="0" hangingPunct="0">
              <a:buClr>
                <a:srgbClr val="A19574">
                  <a:lumMod val="40000"/>
                  <a:lumOff val="60000"/>
                </a:srgbClr>
              </a:buClr>
              <a:buSzPct val="70000"/>
              <a:buFont typeface="Wingdings 2" pitchFamily="18" charset="2"/>
              <a:buNone/>
            </a:pPr>
            <a:r>
              <a:rPr lang="bg-BG" sz="6600" b="1" dirty="0">
                <a:solidFill>
                  <a:srgbClr val="F3BE60"/>
                </a:solidFill>
              </a:rPr>
              <a:t>Въпроси</a:t>
            </a:r>
            <a:r>
              <a:rPr lang="en-US" sz="6600" b="1" dirty="0">
                <a:solidFill>
                  <a:srgbClr val="F3BE60"/>
                </a:solidFill>
              </a:rPr>
              <a:t>?</a:t>
            </a:r>
            <a:endParaRPr lang="en-US" sz="6600" b="1" spc="150" dirty="0">
              <a:ln w="11430"/>
              <a:solidFill>
                <a:prstClr val="white">
                  <a:lumMod val="40000"/>
                  <a:lumOff val="60000"/>
                </a:prstClr>
              </a:solidFill>
              <a:effectLst>
                <a:outerShdw blurRad="25400" algn="tl" rotWithShape="0">
                  <a:srgbClr val="000000">
                    <a:alpha val="43000"/>
                  </a:srgbClr>
                </a:outerShdw>
              </a:effectLst>
            </a:endParaRPr>
          </a:p>
        </p:txBody>
      </p:sp>
      <p:pic>
        <p:nvPicPr>
          <p:cNvPr id="18" name="Picture 17">
            <a:extLst>
              <a:ext uri="{FF2B5EF4-FFF2-40B4-BE49-F238E27FC236}">
                <a16:creationId xmlns:a16="http://schemas.microsoft.com/office/drawing/2014/main" xmlns="" id="{09AAFB65-F193-4484-85C5-7FFA43021634}"/>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rot="20967714">
            <a:off x="504277" y="2018007"/>
            <a:ext cx="2849278" cy="3305665"/>
          </a:xfrm>
          <a:prstGeom prst="rect">
            <a:avLst/>
          </a:prstGeom>
        </p:spPr>
      </p:pic>
    </p:spTree>
    <p:extLst>
      <p:ext uri="{BB962C8B-B14F-4D97-AF65-F5344CB8AC3E}">
        <p14:creationId xmlns:p14="http://schemas.microsoft.com/office/powerpoint/2010/main" val="187530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8/14/2018</a:t>
            </a:fld>
            <a:endParaRPr lang="en-US" dirty="0"/>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spTree>
    <p:extLst>
      <p:ext uri="{BB962C8B-B14F-4D97-AF65-F5344CB8AC3E}">
        <p14:creationId xmlns:p14="http://schemas.microsoft.com/office/powerpoint/2010/main" val="1406769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pic>
        <p:nvPicPr>
          <p:cNvPr id="9" name="Picture 2" descr="D:\_WORK PROJECTS\Nakov\Presentation Slides Design\STORE\Software University Foundation Logo BG and ENG black WHITOUT background CMYK.png"/>
          <p:cNvPicPr>
            <a:picLocks noChangeAspect="1" noChangeArrowheads="1"/>
          </p:cNvPicPr>
          <p:nvPr userDrawn="1"/>
        </p:nvPicPr>
        <p:blipFill>
          <a:blip r:embed="rId3" cstate="print"/>
          <a:srcRect/>
          <a:stretch>
            <a:fillRect/>
          </a:stretch>
        </p:blipFill>
        <p:spPr bwMode="auto">
          <a:xfrm>
            <a:off x="9828212" y="228600"/>
            <a:ext cx="2175525" cy="762000"/>
          </a:xfrm>
          <a:prstGeom prst="rect">
            <a:avLst/>
          </a:prstGeom>
          <a:noFill/>
        </p:spPr>
      </p:pic>
    </p:spTree>
    <p:extLst>
      <p:ext uri="{BB962C8B-B14F-4D97-AF65-F5344CB8AC3E}">
        <p14:creationId xmlns:p14="http://schemas.microsoft.com/office/powerpoint/2010/main" val="361633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478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White">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66413" y="314301"/>
            <a:ext cx="7382341" cy="2000251"/>
          </a:xfrm>
        </p:spPr>
        <p:txBody>
          <a:bodyPr lIns="0" tIns="0" rIns="0" bIns="0">
            <a:normAutofit/>
          </a:bodyPr>
          <a:lstStyle>
            <a:lvl1pPr algn="r">
              <a:defRPr sz="5400">
                <a:solidFill>
                  <a:srgbClr val="F6D18E"/>
                </a:solidFill>
              </a:defRPr>
            </a:lvl1pPr>
          </a:lstStyle>
          <a:p>
            <a:r>
              <a:rPr lang="en-US" dirty="0"/>
              <a:t>Presentation Title</a:t>
            </a:r>
            <a:endParaRPr dirty="0"/>
          </a:p>
        </p:txBody>
      </p:sp>
      <p:sp>
        <p:nvSpPr>
          <p:cNvPr id="3" name="Subtitle 2"/>
          <p:cNvSpPr>
            <a:spLocks noGrp="1"/>
          </p:cNvSpPr>
          <p:nvPr>
            <p:ph type="subTitle" idx="1" hasCustomPrompt="1"/>
          </p:nvPr>
        </p:nvSpPr>
        <p:spPr>
          <a:xfrm>
            <a:off x="4366413" y="2346299"/>
            <a:ext cx="7382341" cy="1752600"/>
          </a:xfrm>
        </p:spPr>
        <p:txBody>
          <a:bodyPr lIns="0" tIns="0" rIns="0" bIns="0">
            <a:normAutofit/>
          </a:bodyPr>
          <a:lstStyle>
            <a:lvl1pPr marL="0" indent="0" algn="r">
              <a:spcBef>
                <a:spcPts val="0"/>
              </a:spcBef>
              <a:buNone/>
              <a:defRPr sz="4000" cap="none"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Presentation Subtitle</a:t>
            </a:r>
            <a:endParaRPr dirty="0"/>
          </a:p>
        </p:txBody>
      </p:sp>
      <p:sp>
        <p:nvSpPr>
          <p:cNvPr id="25" name="Text Placeholder 13"/>
          <p:cNvSpPr>
            <a:spLocks noGrp="1"/>
          </p:cNvSpPr>
          <p:nvPr>
            <p:ph type="body" sz="quarter" idx="10" hasCustomPrompt="1"/>
          </p:nvPr>
        </p:nvSpPr>
        <p:spPr bwMode="auto">
          <a:xfrm>
            <a:off x="760412" y="4164083"/>
            <a:ext cx="3187613" cy="525135"/>
          </a:xfrm>
          <a:prstGeom prst="rect">
            <a:avLst/>
          </a:prstGeom>
          <a:noFill/>
          <a:effectLst/>
        </p:spPr>
        <p:txBody>
          <a:bodyPr wrap="square" lIns="36000" tIns="36000" rIns="36000" bIns="36000" rtlCol="0" anchor="b" anchorCtr="0">
            <a:spAutoFit/>
          </a:bodyPr>
          <a:lstStyle>
            <a:lvl1pPr marL="0" indent="0" algn="l" rtl="0" fontAlgn="base">
              <a:spcBef>
                <a:spcPct val="0"/>
              </a:spcBef>
              <a:spcAft>
                <a:spcPct val="0"/>
              </a:spcAft>
              <a:buNone/>
              <a:defRPr lang="en-US" sz="2800" b="1" kern="1200" baseline="0" dirty="0" smtClean="0">
                <a:solidFill>
                  <a:srgbClr val="EE792A"/>
                </a:solidFill>
                <a:effectLst/>
                <a:latin typeface="+mn-lt"/>
                <a:ea typeface="+mn-ea"/>
                <a:cs typeface="+mn-cs"/>
              </a:defRPr>
            </a:lvl1pPr>
          </a:lstStyle>
          <a:p>
            <a:pPr lvl="0"/>
            <a:r>
              <a:rPr lang="en-US" dirty="0"/>
              <a:t>Author Name</a:t>
            </a:r>
          </a:p>
        </p:txBody>
      </p:sp>
      <p:sp>
        <p:nvSpPr>
          <p:cNvPr id="31" name="Picture Placeholder 4"/>
          <p:cNvSpPr>
            <a:spLocks noGrp="1"/>
          </p:cNvSpPr>
          <p:nvPr>
            <p:ph type="pic" sz="quarter" idx="16" hasCustomPrompt="1"/>
          </p:nvPr>
        </p:nvSpPr>
        <p:spPr>
          <a:xfrm>
            <a:off x="4366413" y="4191000"/>
            <a:ext cx="7382341" cy="1905000"/>
          </a:xfrm>
          <a:prstGeom prst="rect">
            <a:avLst/>
          </a:prstGeom>
        </p:spPr>
        <p:txBody>
          <a:bodyPr lIns="108000" tIns="36000" rIns="108000" bIns="36000"/>
          <a:lstStyle>
            <a:lvl1pPr marL="0" indent="0">
              <a:buNone/>
              <a:defRPr/>
            </a:lvl1pPr>
          </a:lstStyle>
          <a:p>
            <a:r>
              <a:rPr lang="en-US" dirty="0"/>
              <a:t>Insert a Picture Here</a:t>
            </a:r>
          </a:p>
        </p:txBody>
      </p:sp>
      <p:sp>
        <p:nvSpPr>
          <p:cNvPr id="32" name="Text Placeholder 13"/>
          <p:cNvSpPr>
            <a:spLocks noGrp="1"/>
          </p:cNvSpPr>
          <p:nvPr>
            <p:ph type="body" sz="quarter" idx="13" hasCustomPrompt="1"/>
          </p:nvPr>
        </p:nvSpPr>
        <p:spPr bwMode="auto">
          <a:xfrm>
            <a:off x="760413" y="4633982"/>
            <a:ext cx="3187614" cy="444343"/>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300" b="1" kern="1200" dirty="0" smtClean="0">
                <a:solidFill>
                  <a:srgbClr val="F4B36C"/>
                </a:solidFill>
                <a:effectLst/>
                <a:latin typeface="+mn-lt"/>
                <a:ea typeface="+mn-ea"/>
                <a:cs typeface="+mn-cs"/>
              </a:defRPr>
            </a:lvl1pPr>
          </a:lstStyle>
          <a:p>
            <a:pPr lvl="0"/>
            <a:r>
              <a:rPr lang="en-US" dirty="0"/>
              <a:t>Position</a:t>
            </a:r>
          </a:p>
        </p:txBody>
      </p:sp>
      <p:sp>
        <p:nvSpPr>
          <p:cNvPr id="33" name="Text Placeholder 13"/>
          <p:cNvSpPr>
            <a:spLocks noGrp="1"/>
          </p:cNvSpPr>
          <p:nvPr>
            <p:ph type="body" sz="quarter" idx="14" hasCustomPrompt="1"/>
          </p:nvPr>
        </p:nvSpPr>
        <p:spPr bwMode="auto">
          <a:xfrm>
            <a:off x="760412" y="5011671"/>
            <a:ext cx="3187613" cy="395869"/>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2000" b="1" kern="1200" dirty="0" smtClean="0">
                <a:solidFill>
                  <a:schemeClr val="accent1">
                    <a:lumMod val="40000"/>
                    <a:lumOff val="60000"/>
                  </a:schemeClr>
                </a:solidFill>
                <a:effectLst/>
                <a:latin typeface="+mn-lt"/>
                <a:ea typeface="+mn-ea"/>
                <a:cs typeface="+mn-cs"/>
              </a:defRPr>
            </a:lvl1pPr>
          </a:lstStyle>
          <a:p>
            <a:pPr lvl="0"/>
            <a:r>
              <a:rPr lang="en-US" dirty="0"/>
              <a:t>Web Site</a:t>
            </a:r>
          </a:p>
        </p:txBody>
      </p:sp>
      <p:sp>
        <p:nvSpPr>
          <p:cNvPr id="34" name="Text Placeholder 13"/>
          <p:cNvSpPr>
            <a:spLocks noGrp="1"/>
          </p:cNvSpPr>
          <p:nvPr>
            <p:ph type="body" sz="quarter" idx="17" hasCustomPrompt="1"/>
          </p:nvPr>
        </p:nvSpPr>
        <p:spPr bwMode="auto">
          <a:xfrm>
            <a:off x="760412" y="5394605"/>
            <a:ext cx="3187613" cy="363552"/>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800" b="1" kern="1200" dirty="0" smtClean="0">
                <a:solidFill>
                  <a:srgbClr val="F27A44"/>
                </a:solidFill>
                <a:effectLst/>
                <a:latin typeface="+mn-lt"/>
                <a:ea typeface="+mn-ea"/>
                <a:cs typeface="+mn-cs"/>
              </a:defRPr>
            </a:lvl1pPr>
          </a:lstStyle>
          <a:p>
            <a:pPr lvl="0"/>
            <a:r>
              <a:rPr lang="en-US" dirty="0"/>
              <a:t>Company Name</a:t>
            </a:r>
          </a:p>
        </p:txBody>
      </p:sp>
      <p:sp>
        <p:nvSpPr>
          <p:cNvPr id="35" name="Text Placeholder 13"/>
          <p:cNvSpPr>
            <a:spLocks noGrp="1"/>
          </p:cNvSpPr>
          <p:nvPr>
            <p:ph type="body" sz="quarter" idx="18" hasCustomPrompt="1"/>
          </p:nvPr>
        </p:nvSpPr>
        <p:spPr bwMode="auto">
          <a:xfrm>
            <a:off x="760412" y="5735767"/>
            <a:ext cx="3187613" cy="331235"/>
          </a:xfrm>
          <a:prstGeom prst="rect">
            <a:avLst/>
          </a:prstGeom>
          <a:noFill/>
          <a:effectLst/>
        </p:spPr>
        <p:txBody>
          <a:bodyPr wrap="square" lIns="36000" tIns="36000" rIns="36000" bIns="36000" rtlCol="0" anchor="ctr" anchorCtr="0">
            <a:spAutoFit/>
          </a:bodyPr>
          <a:lstStyle>
            <a:lvl1pPr marL="0" indent="0" algn="l" rtl="0" fontAlgn="base">
              <a:spcBef>
                <a:spcPct val="0"/>
              </a:spcBef>
              <a:spcAft>
                <a:spcPct val="0"/>
              </a:spcAft>
              <a:buNone/>
              <a:defRPr lang="en-US" sz="1600" b="1" kern="1200" dirty="0" smtClean="0">
                <a:solidFill>
                  <a:srgbClr val="F27A44"/>
                </a:solidFill>
                <a:effectLst/>
                <a:latin typeface="+mn-lt"/>
                <a:ea typeface="+mn-ea"/>
                <a:cs typeface="+mn-cs"/>
              </a:defRPr>
            </a:lvl1pPr>
          </a:lstStyle>
          <a:p>
            <a:pPr lvl="0"/>
            <a:r>
              <a:rPr lang="en-US" dirty="0"/>
              <a:t>Company Web Site</a:t>
            </a:r>
          </a:p>
        </p:txBody>
      </p:sp>
    </p:spTree>
    <p:extLst>
      <p:ext uri="{BB962C8B-B14F-4D97-AF65-F5344CB8AC3E}">
        <p14:creationId xmlns:p14="http://schemas.microsoft.com/office/powerpoint/2010/main" val="382133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endParaRPr lang="en-US" dirty="0">
              <a:solidFill>
                <a:prstClr val="white">
                  <a:tint val="75000"/>
                </a:prstClr>
              </a:solidFill>
            </a:endParaRPr>
          </a:p>
        </p:txBody>
      </p:sp>
      <p:sp>
        <p:nvSpPr>
          <p:cNvPr id="19"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solidFill>
                <a:prstClr val="white">
                  <a:tint val="75000"/>
                </a:prstClr>
              </a:solidFill>
            </a:endParaRPr>
          </a:p>
        </p:txBody>
      </p:sp>
      <p:sp>
        <p:nvSpPr>
          <p:cNvPr id="20"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solidFill>
                  <a:prstClr val="white">
                    <a:tint val="75000"/>
                  </a:prstClr>
                </a:solidFill>
              </a:rPr>
              <a:pPr/>
              <a:t>‹#›</a:t>
            </a:fld>
            <a:endParaRPr lang="en-US" dirty="0">
              <a:solidFill>
                <a:prstClr val="white">
                  <a:tint val="75000"/>
                </a:prstClr>
              </a:solidFill>
            </a:endParaRPr>
          </a:p>
        </p:txBody>
      </p:sp>
      <p:sp>
        <p:nvSpPr>
          <p:cNvPr id="22" name="Content Placeholder 2"/>
          <p:cNvSpPr>
            <a:spLocks noGrp="1"/>
          </p:cNvSpPr>
          <p:nvPr>
            <p:ph idx="1" hasCustomPrompt="1"/>
          </p:nvPr>
        </p:nvSpPr>
        <p:spPr>
          <a:xfrm>
            <a:off x="190413" y="1151121"/>
            <a:ext cx="11804822" cy="5570355"/>
          </a:xfrm>
        </p:spPr>
        <p:txBody>
          <a:bodyPr/>
          <a:lstStyle>
            <a:lvl1pPr>
              <a:defRPr sz="3400"/>
            </a:lvl1pPr>
            <a:lvl2pPr>
              <a:defRPr sz="3200"/>
            </a:lvl2pPr>
            <a:lvl3pPr>
              <a:defRPr sz="3000"/>
            </a:lvl3pPr>
            <a:lvl4pPr>
              <a:defRPr sz="2800"/>
            </a:lvl4pPr>
            <a:lvl5pPr>
              <a:defRPr sz="2600"/>
            </a:lvl5pPr>
            <a:lvl6pPr>
              <a:defRPr/>
            </a:lvl6pPr>
            <a:lvl7pPr>
              <a:defRPr/>
            </a:lvl7pPr>
            <a:lvl8pPr>
              <a:defRPr/>
            </a:lvl8pPr>
            <a:lvl9pPr>
              <a:defRPr/>
            </a:lvl9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Slide Title</a:t>
            </a:r>
            <a:endParaRPr dirty="0"/>
          </a:p>
        </p:txBody>
      </p:sp>
    </p:spTree>
    <p:extLst>
      <p:ext uri="{BB962C8B-B14F-4D97-AF65-F5344CB8AC3E}">
        <p14:creationId xmlns:p14="http://schemas.microsoft.com/office/powerpoint/2010/main" val="37273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6212" y="4953000"/>
            <a:ext cx="8938472" cy="820600"/>
          </a:xfrm>
        </p:spPr>
        <p:txBody>
          <a:bodyPr lIns="36000" tIns="36000" rIns="36000" bIns="36000" anchor="b">
            <a:spAutoFit/>
          </a:bodyPr>
          <a:lstStyle>
            <a:lvl1pPr algn="ctr">
              <a:defRPr sz="5400" b="1" cap="none" baseline="0"/>
            </a:lvl1pPr>
          </a:lstStyle>
          <a:p>
            <a:r>
              <a:rPr lang="en-US" dirty="0"/>
              <a:t>Click to Edit Section Title</a:t>
            </a:r>
            <a:endParaRPr dirty="0"/>
          </a:p>
        </p:txBody>
      </p:sp>
      <p:sp>
        <p:nvSpPr>
          <p:cNvPr id="3" name="Text Placeholder 2"/>
          <p:cNvSpPr>
            <a:spLocks noGrp="1"/>
          </p:cNvSpPr>
          <p:nvPr>
            <p:ph type="body" idx="1" hasCustomPrompt="1"/>
          </p:nvPr>
        </p:nvSpPr>
        <p:spPr>
          <a:xfrm>
            <a:off x="1446212" y="5754968"/>
            <a:ext cx="8938472" cy="688256"/>
          </a:xfrm>
        </p:spPr>
        <p:txBody>
          <a:bodyPr lIns="36000" tIns="36000" rIns="36000" bIns="36000" anchor="t">
            <a:spAutoFit/>
          </a:bodyPr>
          <a:lstStyle>
            <a:lvl1pPr marL="0" indent="0" algn="ctr">
              <a:spcBef>
                <a:spcPts val="0"/>
              </a:spcBef>
              <a:buNone/>
              <a:defRPr sz="4000" cap="none"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Section Subtitle</a:t>
            </a:r>
          </a:p>
        </p:txBody>
      </p:sp>
    </p:spTree>
    <p:extLst>
      <p:ext uri="{BB962C8B-B14F-4D97-AF65-F5344CB8AC3E}">
        <p14:creationId xmlns:p14="http://schemas.microsoft.com/office/powerpoint/2010/main" val="4179528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6727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Questions Slide">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9" name="Text Placeholder 29"/>
          <p:cNvSpPr>
            <a:spLocks noGrp="1"/>
          </p:cNvSpPr>
          <p:nvPr>
            <p:ph type="body" sz="quarter" idx="10" hasCustomPrompt="1"/>
          </p:nvPr>
        </p:nvSpPr>
        <p:spPr>
          <a:xfrm>
            <a:off x="1529384" y="6400802"/>
            <a:ext cx="10482604" cy="363552"/>
          </a:xfrm>
          <a:prstGeom prst="rect">
            <a:avLst/>
          </a:prstGeom>
        </p:spPr>
        <p:txBody>
          <a:bodyPr wrap="square" lIns="36000" rIns="36000">
            <a:spAutoFit/>
          </a:bodyPr>
          <a:lstStyle>
            <a:lvl1pPr marL="0" indent="0" algn="r">
              <a:buNone/>
              <a:defRPr sz="1800">
                <a:latin typeface="+mn-lt"/>
              </a:defRPr>
            </a:lvl1pPr>
          </a:lstStyle>
          <a:p>
            <a:pPr lvl="0"/>
            <a:r>
              <a:rPr lang="en-US" dirty="0"/>
              <a:t>Course Web Site</a:t>
            </a:r>
          </a:p>
        </p:txBody>
      </p:sp>
      <p:sp>
        <p:nvSpPr>
          <p:cNvPr id="50" name="Title 1"/>
          <p:cNvSpPr>
            <a:spLocks noGrp="1"/>
          </p:cNvSpPr>
          <p:nvPr>
            <p:ph type="title" hasCustomPrompt="1"/>
          </p:nvPr>
        </p:nvSpPr>
        <p:spPr>
          <a:xfrm>
            <a:off x="188815" y="40341"/>
            <a:ext cx="9577597" cy="1110780"/>
          </a:xfrm>
        </p:spPr>
        <p:txBody>
          <a:bodyPr/>
          <a:lstStyle>
            <a:lvl1pPr>
              <a:defRPr>
                <a:solidFill>
                  <a:srgbClr val="F3BE60"/>
                </a:solidFill>
                <a:effectLst/>
              </a:defRPr>
            </a:lvl1pPr>
          </a:lstStyle>
          <a:p>
            <a:r>
              <a:rPr lang="en-US" dirty="0"/>
              <a:t>Presentation Title</a:t>
            </a:r>
            <a:endParaRPr dirty="0"/>
          </a:p>
        </p:txBody>
      </p:sp>
      <p:sp>
        <p:nvSpPr>
          <p:cNvPr id="2" name="TextBox 1">
            <a:hlinkClick r:id="rId3" tooltip="Software University - Quality Education, Profession and Job for Software Engineers"/>
          </p:cNvPr>
          <p:cNvSpPr txBox="1"/>
          <p:nvPr userDrawn="1"/>
        </p:nvSpPr>
        <p:spPr>
          <a:xfrm rot="322982">
            <a:off x="10066442" y="2253546"/>
            <a:ext cx="303288" cy="400110"/>
          </a:xfrm>
          <a:prstGeom prst="rect">
            <a:avLst/>
          </a:prstGeom>
          <a:noFill/>
        </p:spPr>
        <p:txBody>
          <a:bodyPr wrap="none" rtlCol="0">
            <a:spAutoFit/>
          </a:bodyPr>
          <a:lstStyle/>
          <a:p>
            <a:r>
              <a:rPr lang="en-US" sz="2000" b="1" dirty="0">
                <a:solidFill>
                  <a:srgbClr val="603A14"/>
                </a:solidFill>
              </a:rPr>
              <a:t>?</a:t>
            </a:r>
          </a:p>
        </p:txBody>
      </p:sp>
      <p:sp>
        <p:nvSpPr>
          <p:cNvPr id="27" name="TextBox 26">
            <a:hlinkClick r:id="rId4" tooltip="Software University Foundaton"/>
          </p:cNvPr>
          <p:cNvSpPr txBox="1"/>
          <p:nvPr userDrawn="1"/>
        </p:nvSpPr>
        <p:spPr>
          <a:xfrm rot="20630519">
            <a:off x="7568290" y="4341197"/>
            <a:ext cx="303288" cy="400110"/>
          </a:xfrm>
          <a:prstGeom prst="rect">
            <a:avLst/>
          </a:prstGeom>
          <a:noFill/>
        </p:spPr>
        <p:txBody>
          <a:bodyPr wrap="none" rtlCol="0">
            <a:spAutoFit/>
          </a:bodyPr>
          <a:lstStyle/>
          <a:p>
            <a:r>
              <a:rPr lang="en-US" sz="2000" b="1" dirty="0">
                <a:solidFill>
                  <a:srgbClr val="603A14"/>
                </a:solidFill>
              </a:rPr>
              <a:t>?</a:t>
            </a:r>
          </a:p>
        </p:txBody>
      </p:sp>
      <p:sp>
        <p:nvSpPr>
          <p:cNvPr id="51" name="TextBox 50">
            <a:hlinkClick r:id="rId5" tooltip="Svetlin Nakov - Programming and Education for Developers"/>
          </p:cNvPr>
          <p:cNvSpPr txBox="1"/>
          <p:nvPr userDrawn="1"/>
        </p:nvSpPr>
        <p:spPr>
          <a:xfrm>
            <a:off x="11500162" y="4679637"/>
            <a:ext cx="255198" cy="276999"/>
          </a:xfrm>
          <a:prstGeom prst="rect">
            <a:avLst/>
          </a:prstGeom>
          <a:noFill/>
        </p:spPr>
        <p:txBody>
          <a:bodyPr wrap="none" rtlCol="0">
            <a:spAutoFit/>
          </a:bodyPr>
          <a:lstStyle/>
          <a:p>
            <a:r>
              <a:rPr lang="en-US" sz="1200" dirty="0">
                <a:solidFill>
                  <a:srgbClr val="603A14"/>
                </a:solidFill>
              </a:rPr>
              <a:t>?</a:t>
            </a:r>
          </a:p>
        </p:txBody>
      </p:sp>
      <p:sp>
        <p:nvSpPr>
          <p:cNvPr id="52" name="TextBox 51">
            <a:hlinkClick r:id="rId6" tooltip="Software University - Discussion Forum"/>
          </p:cNvPr>
          <p:cNvSpPr txBox="1"/>
          <p:nvPr userDrawn="1"/>
        </p:nvSpPr>
        <p:spPr>
          <a:xfrm rot="20971262">
            <a:off x="6094412" y="6109081"/>
            <a:ext cx="268022" cy="307777"/>
          </a:xfrm>
          <a:prstGeom prst="rect">
            <a:avLst/>
          </a:prstGeom>
          <a:noFill/>
        </p:spPr>
        <p:txBody>
          <a:bodyPr wrap="none" rtlCol="0">
            <a:spAutoFit/>
          </a:bodyPr>
          <a:lstStyle/>
          <a:p>
            <a:r>
              <a:rPr lang="en-US" sz="1400" dirty="0">
                <a:solidFill>
                  <a:srgbClr val="603A14"/>
                </a:solidFill>
              </a:rPr>
              <a:t>?</a:t>
            </a:r>
          </a:p>
        </p:txBody>
      </p:sp>
      <p:sp>
        <p:nvSpPr>
          <p:cNvPr id="53" name="TextBox 52">
            <a:hlinkClick r:id="rId7" tooltip="Software University - Online Judge System"/>
          </p:cNvPr>
          <p:cNvSpPr txBox="1"/>
          <p:nvPr userDrawn="1"/>
        </p:nvSpPr>
        <p:spPr>
          <a:xfrm rot="569019">
            <a:off x="9155998" y="4032736"/>
            <a:ext cx="292068" cy="369332"/>
          </a:xfrm>
          <a:prstGeom prst="rect">
            <a:avLst/>
          </a:prstGeom>
          <a:noFill/>
        </p:spPr>
        <p:txBody>
          <a:bodyPr wrap="none" rtlCol="0">
            <a:spAutoFit/>
          </a:bodyPr>
          <a:lstStyle/>
          <a:p>
            <a:r>
              <a:rPr lang="en-US" sz="1800" b="1" dirty="0">
                <a:solidFill>
                  <a:srgbClr val="603A14"/>
                </a:solidFill>
              </a:rPr>
              <a:t>?</a:t>
            </a:r>
          </a:p>
        </p:txBody>
      </p:sp>
      <p:sp>
        <p:nvSpPr>
          <p:cNvPr id="54" name="TextBox 53">
            <a:hlinkClick r:id="rId8" tooltip="Software University @ Facebook"/>
          </p:cNvPr>
          <p:cNvSpPr txBox="1"/>
          <p:nvPr userDrawn="1"/>
        </p:nvSpPr>
        <p:spPr>
          <a:xfrm rot="219682">
            <a:off x="7047355" y="2560119"/>
            <a:ext cx="327334" cy="461665"/>
          </a:xfrm>
          <a:prstGeom prst="rect">
            <a:avLst/>
          </a:prstGeom>
          <a:noFill/>
        </p:spPr>
        <p:txBody>
          <a:bodyPr wrap="none" rtlCol="0">
            <a:spAutoFit/>
          </a:bodyPr>
          <a:lstStyle/>
          <a:p>
            <a:r>
              <a:rPr lang="en-US" b="1" dirty="0">
                <a:solidFill>
                  <a:srgbClr val="603A14"/>
                </a:solidFill>
              </a:rPr>
              <a:t>?</a:t>
            </a:r>
          </a:p>
        </p:txBody>
      </p:sp>
      <p:sp>
        <p:nvSpPr>
          <p:cNvPr id="56" name="TextBox 55">
            <a:hlinkClick r:id="rId9" tooltip="Software University @ Twitter"/>
          </p:cNvPr>
          <p:cNvSpPr txBox="1"/>
          <p:nvPr userDrawn="1"/>
        </p:nvSpPr>
        <p:spPr>
          <a:xfrm rot="20972266">
            <a:off x="11754532" y="2320841"/>
            <a:ext cx="268022" cy="307777"/>
          </a:xfrm>
          <a:prstGeom prst="rect">
            <a:avLst/>
          </a:prstGeom>
          <a:noFill/>
        </p:spPr>
        <p:txBody>
          <a:bodyPr wrap="none" rtlCol="0">
            <a:spAutoFit/>
          </a:bodyPr>
          <a:lstStyle/>
          <a:p>
            <a:r>
              <a:rPr lang="en-US" sz="1400" dirty="0">
                <a:solidFill>
                  <a:srgbClr val="603A14"/>
                </a:solidFill>
              </a:rPr>
              <a:t>?</a:t>
            </a:r>
          </a:p>
        </p:txBody>
      </p:sp>
      <p:sp>
        <p:nvSpPr>
          <p:cNvPr id="57" name="TextBox 56">
            <a:hlinkClick r:id="rId10" tooltip="Software University @ YouTube - free training courses and video lessons for software engineers"/>
          </p:cNvPr>
          <p:cNvSpPr txBox="1"/>
          <p:nvPr userDrawn="1"/>
        </p:nvSpPr>
        <p:spPr>
          <a:xfrm rot="562174">
            <a:off x="11774596" y="3447926"/>
            <a:ext cx="255198" cy="276999"/>
          </a:xfrm>
          <a:prstGeom prst="rect">
            <a:avLst/>
          </a:prstGeom>
          <a:noFill/>
        </p:spPr>
        <p:txBody>
          <a:bodyPr wrap="none" rtlCol="0">
            <a:spAutoFit/>
          </a:bodyPr>
          <a:lstStyle/>
          <a:p>
            <a:r>
              <a:rPr lang="en-US" sz="1200" dirty="0">
                <a:solidFill>
                  <a:srgbClr val="603A14"/>
                </a:solidFill>
              </a:rPr>
              <a:t>?</a:t>
            </a:r>
          </a:p>
        </p:txBody>
      </p:sp>
      <p:sp>
        <p:nvSpPr>
          <p:cNvPr id="58" name="TextBox 57">
            <a:hlinkClick r:id="rId11" tooltip="Programming Fundamentals Book and Vide Lessons: Learn C#, Programming, Data Structures, Algorithms and Quality Coding"/>
          </p:cNvPr>
          <p:cNvSpPr txBox="1"/>
          <p:nvPr userDrawn="1"/>
        </p:nvSpPr>
        <p:spPr>
          <a:xfrm rot="571210">
            <a:off x="11136783" y="5625911"/>
            <a:ext cx="268022" cy="307777"/>
          </a:xfrm>
          <a:prstGeom prst="rect">
            <a:avLst/>
          </a:prstGeom>
          <a:noFill/>
        </p:spPr>
        <p:txBody>
          <a:bodyPr wrap="none" rtlCol="0">
            <a:spAutoFit/>
          </a:bodyPr>
          <a:lstStyle/>
          <a:p>
            <a:r>
              <a:rPr lang="en-US" sz="1400" dirty="0">
                <a:solidFill>
                  <a:srgbClr val="603A14"/>
                </a:solidFill>
              </a:rPr>
              <a:t>?</a:t>
            </a:r>
          </a:p>
        </p:txBody>
      </p:sp>
      <p:sp>
        <p:nvSpPr>
          <p:cNvPr id="16" name="Rectangle 15"/>
          <p:cNvSpPr/>
          <p:nvPr userDrawn="1"/>
        </p:nvSpPr>
        <p:spPr>
          <a:xfrm rot="20949717">
            <a:off x="2718532" y="3306088"/>
            <a:ext cx="4540980" cy="948072"/>
          </a:xfrm>
          <a:prstGeom prst="rect">
            <a:avLst/>
          </a:prstGeom>
        </p:spPr>
        <p:txBody>
          <a:bodyPr wrap="none" lIns="0" tIns="0" rIns="0" bIns="0" anchor="ctr" anchorCtr="0">
            <a:noAutofit/>
            <a:scene3d>
              <a:camera prst="orthographicFront"/>
              <a:lightRig rig="soft" dir="t">
                <a:rot lat="0" lon="0" rev="10800000"/>
              </a:lightRig>
            </a:scene3d>
            <a:sp3d>
              <a:bevelT w="27940" h="12700"/>
              <a:contourClr>
                <a:srgbClr val="DDDDDD"/>
              </a:contourClr>
            </a:sp3d>
          </a:bodyPr>
          <a:lstStyle/>
          <a:p>
            <a:pPr algn="ctr" eaLnBrk="0" hangingPunct="0">
              <a:buClr>
                <a:srgbClr val="A19574">
                  <a:lumMod val="40000"/>
                  <a:lumOff val="60000"/>
                </a:srgbClr>
              </a:buClr>
              <a:buSzPct val="70000"/>
              <a:buFont typeface="Wingdings 2" pitchFamily="18" charset="2"/>
              <a:buNone/>
            </a:pPr>
            <a:r>
              <a:rPr lang="bg-BG" sz="6600" b="1" dirty="0">
                <a:solidFill>
                  <a:srgbClr val="F3BE60"/>
                </a:solidFill>
              </a:rPr>
              <a:t>Въпроси</a:t>
            </a:r>
            <a:r>
              <a:rPr lang="en-US" sz="6600" b="1" dirty="0">
                <a:solidFill>
                  <a:srgbClr val="F3BE60"/>
                </a:solidFill>
              </a:rPr>
              <a:t>?</a:t>
            </a:r>
            <a:endParaRPr lang="en-US" sz="6600" b="1" spc="150" dirty="0">
              <a:ln w="11430"/>
              <a:solidFill>
                <a:prstClr val="white">
                  <a:lumMod val="40000"/>
                  <a:lumOff val="60000"/>
                </a:prstClr>
              </a:solidFill>
              <a:effectLst>
                <a:outerShdw blurRad="25400" algn="tl" rotWithShape="0">
                  <a:srgbClr val="000000">
                    <a:alpha val="43000"/>
                  </a:srgbClr>
                </a:outerShdw>
              </a:effectLst>
            </a:endParaRPr>
          </a:p>
        </p:txBody>
      </p:sp>
      <p:pic>
        <p:nvPicPr>
          <p:cNvPr id="18" name="Picture 17">
            <a:extLst>
              <a:ext uri="{FF2B5EF4-FFF2-40B4-BE49-F238E27FC236}">
                <a16:creationId xmlns="" xmlns:a16="http://schemas.microsoft.com/office/drawing/2014/main" id="{09AAFB65-F193-4484-85C5-7FFA43021634}"/>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rot="20967714">
            <a:off x="504277" y="2018007"/>
            <a:ext cx="2849278" cy="3305665"/>
          </a:xfrm>
          <a:prstGeom prst="rect">
            <a:avLst/>
          </a:prstGeom>
        </p:spPr>
      </p:pic>
    </p:spTree>
    <p:extLst>
      <p:ext uri="{BB962C8B-B14F-4D97-AF65-F5344CB8AC3E}">
        <p14:creationId xmlns:p14="http://schemas.microsoft.com/office/powerpoint/2010/main" val="24227307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jpeg"/><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jpe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3.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fld id="{055373AC-9AA7-423B-BA00-BA1C74164DBD}" type="datetime1">
              <a:rPr lang="en-US" smtClean="0"/>
              <a:pPr/>
              <a:t>8/14/2018</a:t>
            </a:fld>
            <a:endParaRPr lang="en-US" dirty="0"/>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pPr/>
              <a:t>‹#›</a:t>
            </a:fld>
            <a:endParaRPr lang="en-US" dirty="0"/>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184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7" cstate="print">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endParaRPr lang="en-US" dirty="0">
              <a:solidFill>
                <a:prstClr val="white">
                  <a:tint val="75000"/>
                </a:prstClr>
              </a:solidFill>
            </a:endParaRPr>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solidFill>
                <a:prstClr val="white">
                  <a:tint val="75000"/>
                </a:prstClr>
              </a:solidFill>
            </a:endParaRPr>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solidFill>
                  <a:prstClr val="white">
                    <a:tint val="75000"/>
                  </a:prstClr>
                </a:solidFill>
              </a:rPr>
              <a:pPr/>
              <a:t>‹#›</a:t>
            </a:fld>
            <a:endParaRPr lang="en-US" dirty="0">
              <a:solidFill>
                <a:prstClr val="white">
                  <a:tint val="75000"/>
                </a:prstClr>
              </a:solidFill>
            </a:endParaRPr>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2503685539"/>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1843">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7" cstate="print">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88814" y="6525002"/>
            <a:ext cx="1223999" cy="196477"/>
          </a:xfrm>
          <a:prstGeom prst="rect">
            <a:avLst/>
          </a:prstGeom>
        </p:spPr>
        <p:txBody>
          <a:bodyPr vert="horz" lIns="36000" tIns="36000" rIns="36000" bIns="36000" rtlCol="0" anchor="ctr"/>
          <a:lstStyle>
            <a:lvl1pPr algn="l">
              <a:defRPr sz="1000">
                <a:solidFill>
                  <a:schemeClr val="tx1">
                    <a:tint val="75000"/>
                  </a:schemeClr>
                </a:solidFill>
              </a:defRPr>
            </a:lvl1pPr>
          </a:lstStyle>
          <a:p>
            <a:endParaRPr lang="en-US" dirty="0">
              <a:solidFill>
                <a:prstClr val="white">
                  <a:tint val="75000"/>
                </a:prstClr>
              </a:solidFill>
            </a:endParaRPr>
          </a:p>
        </p:txBody>
      </p:sp>
      <p:sp>
        <p:nvSpPr>
          <p:cNvPr id="5" name="Footer Placeholder 4"/>
          <p:cNvSpPr>
            <a:spLocks noGrp="1"/>
          </p:cNvSpPr>
          <p:nvPr>
            <p:ph type="ftr" sz="quarter" idx="3"/>
          </p:nvPr>
        </p:nvSpPr>
        <p:spPr>
          <a:xfrm>
            <a:off x="1414412" y="6525002"/>
            <a:ext cx="10150400" cy="196477"/>
          </a:xfrm>
          <a:prstGeom prst="rect">
            <a:avLst/>
          </a:prstGeom>
        </p:spPr>
        <p:txBody>
          <a:bodyPr vert="horz" lIns="36000" tIns="36000" rIns="36000" bIns="36000" rtlCol="0" anchor="ctr"/>
          <a:lstStyle>
            <a:lvl1pPr algn="ctr">
              <a:defRPr sz="1000">
                <a:solidFill>
                  <a:schemeClr val="tx1">
                    <a:tint val="75000"/>
                  </a:schemeClr>
                </a:solidFill>
              </a:defRPr>
            </a:lvl1pPr>
          </a:lstStyle>
          <a:p>
            <a:endParaRPr lang="en-US" dirty="0">
              <a:solidFill>
                <a:prstClr val="white">
                  <a:tint val="75000"/>
                </a:prstClr>
              </a:solidFill>
            </a:endParaRPr>
          </a:p>
        </p:txBody>
      </p:sp>
      <p:sp>
        <p:nvSpPr>
          <p:cNvPr id="6" name="Slide Number Placeholder 5"/>
          <p:cNvSpPr>
            <a:spLocks noGrp="1"/>
          </p:cNvSpPr>
          <p:nvPr>
            <p:ph type="sldNum" sz="quarter" idx="4"/>
          </p:nvPr>
        </p:nvSpPr>
        <p:spPr>
          <a:xfrm>
            <a:off x="11566412" y="6525002"/>
            <a:ext cx="428822" cy="196477"/>
          </a:xfrm>
          <a:prstGeom prst="rect">
            <a:avLst/>
          </a:prstGeom>
        </p:spPr>
        <p:txBody>
          <a:bodyPr vert="horz" lIns="36000" tIns="36000" rIns="36000" bIns="36000" rtlCol="0" anchor="ctr"/>
          <a:lstStyle>
            <a:lvl1pPr algn="r">
              <a:defRPr sz="1000">
                <a:solidFill>
                  <a:schemeClr val="tx1">
                    <a:tint val="75000"/>
                  </a:schemeClr>
                </a:solidFill>
              </a:defRPr>
            </a:lvl1pPr>
          </a:lstStyle>
          <a:p>
            <a:fld id="{C014DD1E-5D91-48A3-AD6D-45FBA980D106}" type="slidenum">
              <a:rPr lang="en-US" smtClean="0">
                <a:solidFill>
                  <a:prstClr val="white">
                    <a:tint val="75000"/>
                  </a:prstClr>
                </a:solidFill>
              </a:rPr>
              <a:pPr/>
              <a:t>‹#›</a:t>
            </a:fld>
            <a:endParaRPr lang="en-US" dirty="0">
              <a:solidFill>
                <a:prstClr val="white">
                  <a:tint val="75000"/>
                </a:prstClr>
              </a:solidFill>
            </a:endParaRPr>
          </a:p>
        </p:txBody>
      </p:sp>
      <p:sp>
        <p:nvSpPr>
          <p:cNvPr id="2" name="Title Placeholder 1"/>
          <p:cNvSpPr>
            <a:spLocks noGrp="1"/>
          </p:cNvSpPr>
          <p:nvPr>
            <p:ph type="title"/>
          </p:nvPr>
        </p:nvSpPr>
        <p:spPr>
          <a:xfrm>
            <a:off x="190403" y="39574"/>
            <a:ext cx="11806432" cy="1111549"/>
          </a:xfrm>
          <a:prstGeom prst="rect">
            <a:avLst/>
          </a:prstGeom>
        </p:spPr>
        <p:txBody>
          <a:bodyPr vert="horz" lIns="108000" tIns="36000" rIns="108000" bIns="36000" rtlCol="0" anchor="ctr" anchorCtr="0">
            <a:normAutofit/>
          </a:bodyPr>
          <a:lstStyle/>
          <a:p>
            <a:r>
              <a:rPr lang="en-US" dirty="0"/>
              <a:t>Click to Edit Master Title Style</a:t>
            </a:r>
            <a:endParaRPr dirty="0"/>
          </a:p>
        </p:txBody>
      </p:sp>
      <p:sp>
        <p:nvSpPr>
          <p:cNvPr id="3" name="Text Placeholder 2"/>
          <p:cNvSpPr>
            <a:spLocks noGrp="1"/>
          </p:cNvSpPr>
          <p:nvPr>
            <p:ph type="body" idx="1"/>
          </p:nvPr>
        </p:nvSpPr>
        <p:spPr>
          <a:xfrm>
            <a:off x="190413" y="1151123"/>
            <a:ext cx="11804822" cy="5570353"/>
          </a:xfrm>
          <a:prstGeom prst="rect">
            <a:avLst/>
          </a:prstGeom>
        </p:spPr>
        <p:txBody>
          <a:bodyPr vert="horz" lIns="108000" tIns="36000" rIns="108000" bIns="36000" rtlCol="0">
            <a:norm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2610150008"/>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Lst>
  <p:hf hdr="0" ftr="0" dt="0"/>
  <p:txStyles>
    <p:titleStyle>
      <a:lvl1pPr algn="l" defTabSz="1218987" rtl="0" eaLnBrk="1" latinLnBrk="0" hangingPunct="1">
        <a:lnSpc>
          <a:spcPct val="90000"/>
        </a:lnSpc>
        <a:spcBef>
          <a:spcPct val="0"/>
        </a:spcBef>
        <a:buNone/>
        <a:defRPr sz="4000" b="1" kern="1200">
          <a:solidFill>
            <a:srgbClr val="F3BE60"/>
          </a:solidFill>
          <a:latin typeface="+mj-lt"/>
          <a:ea typeface="+mj-ea"/>
          <a:cs typeface="+mj-cs"/>
        </a:defRPr>
      </a:lvl1pPr>
    </p:titleStyle>
    <p:bodyStyle>
      <a:lvl1pPr marL="304747" indent="-304747" algn="l" defTabSz="1218987" rtl="0" eaLnBrk="1" latinLnBrk="0" hangingPunct="1">
        <a:lnSpc>
          <a:spcPct val="105000"/>
        </a:lnSpc>
        <a:spcBef>
          <a:spcPts val="600"/>
        </a:spcBef>
        <a:spcAft>
          <a:spcPts val="600"/>
        </a:spcAft>
        <a:buClr>
          <a:srgbClr val="F2B254"/>
        </a:buClr>
        <a:buSzPct val="100000"/>
        <a:buFont typeface="Wingdings" panose="05000000000000000000" pitchFamily="2" charset="2"/>
        <a:buChar char="§"/>
        <a:defRPr sz="3400" b="0" kern="1200">
          <a:solidFill>
            <a:schemeClr val="tx1"/>
          </a:solidFill>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184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hyperlink" Target="https://it-kariera.mon.bg/e-learning/" TargetMode="External"/><Relationship Id="rId5" Type="http://schemas.openxmlformats.org/officeDocument/2006/relationships/image" Target="../media/image9.png"/><Relationship Id="rId4" Type="http://schemas.openxmlformats.org/officeDocument/2006/relationships/hyperlink" Target="http://creativecommons.org/licenses/by-nc-sa/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hyperlink" Target="https://it-kariera.mon.bg/e-learning/"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hyperlink" Target="http://creativecommons.org/licenses/by-sa/4.0/" TargetMode="External"/><Relationship Id="rId4" Type="http://schemas.openxmlformats.org/officeDocument/2006/relationships/hyperlink" Target="https://csharp-book.softuni.b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4"/>
          <p:cNvSpPr txBox="1">
            <a:spLocks/>
          </p:cNvSpPr>
          <p:nvPr/>
        </p:nvSpPr>
        <p:spPr>
          <a:xfrm>
            <a:off x="3351212" y="762000"/>
            <a:ext cx="8215099" cy="1171552"/>
          </a:xfrm>
          <a:prstGeom prst="rect">
            <a:avLst/>
          </a:prstGeom>
        </p:spPr>
        <p:txBody>
          <a:bodyPr vert="horz" lIns="0" tIns="0" rIns="0" bIns="0" rtlCol="0" anchor="ctr" anchorCtr="0">
            <a:normAutofit fontScale="62500" lnSpcReduction="20000"/>
          </a:bodyPr>
          <a:lstStyle>
            <a:lvl1pPr algn="r" defTabSz="1218987" rtl="0" eaLnBrk="1" latinLnBrk="0" hangingPunct="1">
              <a:lnSpc>
                <a:spcPct val="90000"/>
              </a:lnSpc>
              <a:spcBef>
                <a:spcPct val="0"/>
              </a:spcBef>
              <a:buNone/>
              <a:defRPr sz="5400" b="1" kern="1200">
                <a:solidFill>
                  <a:srgbClr val="F6D18E"/>
                </a:solidFill>
                <a:latin typeface="+mj-lt"/>
                <a:ea typeface="+mj-ea"/>
                <a:cs typeface="+mj-cs"/>
              </a:defRPr>
            </a:lvl1pPr>
          </a:lstStyle>
          <a:p>
            <a:r>
              <a:rPr lang="bg-BG" dirty="0"/>
              <a:t>Комуникация между обекти. </a:t>
            </a:r>
            <a:r>
              <a:rPr lang="bg-BG" dirty="0" smtClean="0"/>
              <a:t>Въведение в събитийното програмиране. Делегати</a:t>
            </a:r>
            <a:endParaRPr lang="en-US" dirty="0"/>
          </a:p>
        </p:txBody>
      </p:sp>
      <p:sp>
        <p:nvSpPr>
          <p:cNvPr id="22" name="Subtitle 5"/>
          <p:cNvSpPr txBox="1">
            <a:spLocks/>
          </p:cNvSpPr>
          <p:nvPr/>
        </p:nvSpPr>
        <p:spPr>
          <a:xfrm>
            <a:off x="3503612" y="1915602"/>
            <a:ext cx="8062699" cy="1335052"/>
          </a:xfrm>
          <a:prstGeom prst="rect">
            <a:avLst/>
          </a:prstGeom>
        </p:spPr>
        <p:txBody>
          <a:bodyPr vert="horz" lIns="0" tIns="0" rIns="0" bIns="0" rtlCol="0">
            <a:normAutofit/>
          </a:bodyPr>
          <a:lstStyle>
            <a:lvl1pPr marL="0" indent="0" algn="r" defTabSz="1218987" rtl="0" eaLnBrk="1" latinLnBrk="0" hangingPunct="1">
              <a:lnSpc>
                <a:spcPct val="105000"/>
              </a:lnSpc>
              <a:spcBef>
                <a:spcPts val="0"/>
              </a:spcBef>
              <a:spcAft>
                <a:spcPts val="600"/>
              </a:spcAft>
              <a:buClr>
                <a:srgbClr val="F2B254"/>
              </a:buClr>
              <a:buSzPct val="100000"/>
              <a:buFont typeface="Wingdings" panose="05000000000000000000" pitchFamily="2" charset="2"/>
              <a:buNone/>
              <a:defRPr sz="4000" b="0" kern="1200" cap="none" spc="200" baseline="0">
                <a:solidFill>
                  <a:schemeClr val="accent1"/>
                </a:solidFill>
                <a:latin typeface="+mn-lt"/>
                <a:ea typeface="+mn-ea"/>
                <a:cs typeface="+mn-cs"/>
              </a:defRPr>
            </a:lvl1pPr>
            <a:lvl2pPr marL="609493" indent="0" algn="ctr"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None/>
              <a:defRPr sz="3200" b="0" kern="1200">
                <a:solidFill>
                  <a:schemeClr val="tx1">
                    <a:tint val="75000"/>
                  </a:schemeClr>
                </a:solidFill>
                <a:latin typeface="+mn-lt"/>
                <a:ea typeface="+mn-ea"/>
                <a:cs typeface="+mn-cs"/>
              </a:defRPr>
            </a:lvl2pPr>
            <a:lvl3pPr marL="1218987" indent="0" algn="ctr"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None/>
              <a:defRPr sz="3000" b="0" kern="1200">
                <a:solidFill>
                  <a:schemeClr val="tx1">
                    <a:tint val="75000"/>
                  </a:schemeClr>
                </a:solidFill>
                <a:latin typeface="+mn-lt"/>
                <a:ea typeface="+mn-ea"/>
                <a:cs typeface="+mn-cs"/>
              </a:defRPr>
            </a:lvl3pPr>
            <a:lvl4pPr marL="1828480" indent="0" algn="ctr"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None/>
              <a:defRPr sz="2800" b="0" kern="1200">
                <a:solidFill>
                  <a:schemeClr val="tx1">
                    <a:tint val="75000"/>
                  </a:schemeClr>
                </a:solidFill>
                <a:latin typeface="+mn-lt"/>
                <a:ea typeface="+mn-ea"/>
                <a:cs typeface="+mn-cs"/>
              </a:defRPr>
            </a:lvl4pPr>
            <a:lvl5pPr marL="2437972" indent="0" algn="ctr"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None/>
              <a:defRPr sz="2600" b="0" kern="1200">
                <a:solidFill>
                  <a:schemeClr val="tx1">
                    <a:tint val="75000"/>
                  </a:schemeClr>
                </a:solidFill>
                <a:latin typeface="+mn-lt"/>
                <a:ea typeface="+mn-ea"/>
                <a:cs typeface="+mn-cs"/>
              </a:defRPr>
            </a:lvl5pPr>
            <a:lvl6pPr marL="3047466"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9pPr>
          </a:lstStyle>
          <a:p>
            <a:pPr>
              <a:lnSpc>
                <a:spcPct val="110000"/>
              </a:lnSpc>
            </a:pPr>
            <a:endParaRPr lang="en-US" dirty="0"/>
          </a:p>
        </p:txBody>
      </p:sp>
      <p:grpSp>
        <p:nvGrpSpPr>
          <p:cNvPr id="23" name="Group 22">
            <a:extLst>
              <a:ext uri="{FF2B5EF4-FFF2-40B4-BE49-F238E27FC236}">
                <a16:creationId xmlns="" xmlns:a16="http://schemas.microsoft.com/office/drawing/2014/main" id="{A0ADD6E4-664D-4B27-BE61-5A56E60D9702}"/>
              </a:ext>
            </a:extLst>
          </p:cNvPr>
          <p:cNvGrpSpPr/>
          <p:nvPr/>
        </p:nvGrpSpPr>
        <p:grpSpPr>
          <a:xfrm>
            <a:off x="745783" y="3624633"/>
            <a:ext cx="5399660" cy="2524722"/>
            <a:chOff x="745783" y="3624633"/>
            <a:chExt cx="5399660" cy="2524722"/>
          </a:xfrm>
        </p:grpSpPr>
        <p:pic>
          <p:nvPicPr>
            <p:cNvPr id="24" name="Picture 23" descr="http://softuni.bg">
              <a:extLst>
                <a:ext uri="{FF2B5EF4-FFF2-40B4-BE49-F238E27FC236}">
                  <a16:creationId xmlns="" xmlns:a16="http://schemas.microsoft.com/office/drawing/2014/main" id="{09FAB067-40A6-4A38-93D1-07FB4AB7C79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3960812" y="3624633"/>
              <a:ext cx="1828798" cy="2006988"/>
            </a:xfrm>
            <a:prstGeom prst="rect">
              <a:avLst/>
            </a:prstGeom>
          </p:spPr>
        </p:pic>
        <p:sp>
          <p:nvSpPr>
            <p:cNvPr id="25" name="TextBox 24">
              <a:extLst>
                <a:ext uri="{FF2B5EF4-FFF2-40B4-BE49-F238E27FC236}">
                  <a16:creationId xmlns="" xmlns:a16="http://schemas.microsoft.com/office/drawing/2014/main" id="{4F5A4366-F5D6-4393-BD7A-141ED3660C17}"/>
                </a:ext>
              </a:extLst>
            </p:cNvPr>
            <p:cNvSpPr txBox="1"/>
            <p:nvPr/>
          </p:nvSpPr>
          <p:spPr>
            <a:xfrm rot="576164">
              <a:off x="5433389" y="3706052"/>
              <a:ext cx="712054" cy="356251"/>
            </a:xfrm>
            <a:prstGeom prst="rect">
              <a:avLst/>
            </a:prstGeom>
            <a:noFill/>
          </p:spPr>
          <p:txBody>
            <a:bodyPr wrap="none" rtlCol="0">
              <a:spAutoFit/>
            </a:bodyPr>
            <a:lstStyle/>
            <a:p>
              <a:pPr algn="ctr">
                <a:lnSpc>
                  <a:spcPct val="85000"/>
                </a:lnSpc>
              </a:pPr>
              <a:r>
                <a:rPr lang="bg-BG" sz="2000" b="1" spc="50" dirty="0" smtClean="0">
                  <a:ln w="9525" cmpd="sng">
                    <a:solidFill>
                      <a:srgbClr val="FFA72A"/>
                    </a:solidFill>
                    <a:prstDash val="solid"/>
                  </a:ln>
                  <a:solidFill>
                    <a:srgbClr val="FFF0D9"/>
                  </a:solidFill>
                  <a:effectLst>
                    <a:glow rad="38100">
                      <a:srgbClr val="F0A22E">
                        <a:alpha val="40000"/>
                      </a:srgbClr>
                    </a:glow>
                  </a:effectLst>
                </a:rPr>
                <a:t>ООП</a:t>
              </a:r>
              <a:endParaRPr lang="en-US" sz="2000" b="1" spc="50" dirty="0">
                <a:ln w="9525" cmpd="sng">
                  <a:solidFill>
                    <a:srgbClr val="FFA72A"/>
                  </a:solidFill>
                  <a:prstDash val="solid"/>
                </a:ln>
                <a:solidFill>
                  <a:srgbClr val="FFF0D9"/>
                </a:solidFill>
                <a:effectLst>
                  <a:glow rad="38100">
                    <a:srgbClr val="F0A22E">
                      <a:alpha val="40000"/>
                    </a:srgbClr>
                  </a:glow>
                </a:effectLst>
              </a:endParaRPr>
            </a:p>
          </p:txBody>
        </p:sp>
        <p:pic>
          <p:nvPicPr>
            <p:cNvPr id="26" name="Picture 4" title="CC-BY-NC-SA License">
              <a:hlinkClick r:id="rId4" tooltip="This work is licensed under the &quot;Creative Commons Attribution-NonCommercial-ShareAlike 4.0 International&quot; license"/>
              <a:extLst>
                <a:ext uri="{FF2B5EF4-FFF2-40B4-BE49-F238E27FC236}">
                  <a16:creationId xmlns="" xmlns:a16="http://schemas.microsoft.com/office/drawing/2014/main" id="{56E2204D-C57C-439A-9210-E0B131EC6C08}"/>
                </a:ext>
              </a:extLst>
            </p:cNvPr>
            <p:cNvPicPr>
              <a:picLocks noChangeAspect="1" noChangeArrowheads="1"/>
            </p:cNvPicPr>
            <p:nvPr/>
          </p:nvPicPr>
          <p:blipFill>
            <a:blip r:embed="rId5"/>
            <a:srcRect/>
            <a:stretch>
              <a:fillRect/>
            </a:stretch>
          </p:blipFill>
          <p:spPr bwMode="auto">
            <a:xfrm>
              <a:off x="745783" y="4076772"/>
              <a:ext cx="2175525" cy="761165"/>
            </a:xfrm>
            <a:prstGeom prst="roundRect">
              <a:avLst>
                <a:gd name="adj" fmla="val 3940"/>
              </a:avLst>
            </a:prstGeom>
            <a:solidFill>
              <a:srgbClr val="231F20">
                <a:alpha val="50000"/>
              </a:srgbClr>
            </a:solidFill>
            <a:ln>
              <a:solidFill>
                <a:schemeClr val="accent1">
                  <a:lumMod val="75000"/>
                  <a:alpha val="50000"/>
                </a:schemeClr>
              </a:solidFill>
            </a:ln>
          </p:spPr>
        </p:pic>
        <p:sp>
          <p:nvSpPr>
            <p:cNvPr id="27" name="Text Placeholder 7">
              <a:extLst>
                <a:ext uri="{FF2B5EF4-FFF2-40B4-BE49-F238E27FC236}">
                  <a16:creationId xmlns="" xmlns:a16="http://schemas.microsoft.com/office/drawing/2014/main" id="{DEC0E384-8CE2-4278-814B-20BBC04E2118}"/>
                </a:ext>
              </a:extLst>
            </p:cNvPr>
            <p:cNvSpPr txBox="1">
              <a:spLocks/>
            </p:cNvSpPr>
            <p:nvPr/>
          </p:nvSpPr>
          <p:spPr bwMode="auto">
            <a:xfrm>
              <a:off x="760413" y="4998598"/>
              <a:ext cx="3187614" cy="444343"/>
            </a:xfrm>
            <a:prstGeom prst="rect">
              <a:avLst/>
            </a:prstGeom>
            <a:noFill/>
            <a:effectLst/>
          </p:spPr>
          <p:txBody>
            <a:bodyPr vert="horz" wrap="square" lIns="36000" tIns="36000" rIns="36000" bIns="36000" rtlCol="0" anchor="ctr" anchorCtr="0">
              <a:spAutoFit/>
            </a:bodyPr>
            <a:lstStyle>
              <a:lvl1pPr marL="0" indent="0" algn="l" defTabSz="1218987" rtl="0" eaLnBrk="1" fontAlgn="base" latinLnBrk="0" hangingPunct="1">
                <a:lnSpc>
                  <a:spcPct val="105000"/>
                </a:lnSpc>
                <a:spcBef>
                  <a:spcPct val="0"/>
                </a:spcBef>
                <a:spcAft>
                  <a:spcPct val="0"/>
                </a:spcAft>
                <a:buClr>
                  <a:srgbClr val="F2B254"/>
                </a:buClr>
                <a:buSzPct val="100000"/>
                <a:buFont typeface="Wingdings" panose="05000000000000000000" pitchFamily="2" charset="2"/>
                <a:buNone/>
                <a:defRPr lang="en-US" sz="2300" b="1" kern="1200" dirty="0" smtClean="0">
                  <a:solidFill>
                    <a:srgbClr val="F4B36C"/>
                  </a:solidFill>
                  <a:effectLst/>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bg-BG" noProof="1"/>
                <a:t>Учителски</a:t>
              </a:r>
              <a:r>
                <a:rPr lang="bg-BG"/>
                <a:t> екип</a:t>
              </a:r>
            </a:p>
          </p:txBody>
        </p:sp>
        <p:sp>
          <p:nvSpPr>
            <p:cNvPr id="28" name="Text Placeholder 10">
              <a:extLst>
                <a:ext uri="{FF2B5EF4-FFF2-40B4-BE49-F238E27FC236}">
                  <a16:creationId xmlns="" xmlns:a16="http://schemas.microsoft.com/office/drawing/2014/main" id="{6B9D00F6-6C28-4C4E-8777-DB21EB7CFB3A}"/>
                </a:ext>
              </a:extLst>
            </p:cNvPr>
            <p:cNvSpPr txBox="1">
              <a:spLocks/>
            </p:cNvSpPr>
            <p:nvPr/>
          </p:nvSpPr>
          <p:spPr bwMode="auto">
            <a:xfrm>
              <a:off x="760412" y="5403725"/>
              <a:ext cx="3187613" cy="382788"/>
            </a:xfrm>
            <a:prstGeom prst="rect">
              <a:avLst/>
            </a:prstGeom>
            <a:noFill/>
            <a:effectLst/>
          </p:spPr>
          <p:txBody>
            <a:bodyPr vert="horz" wrap="square" lIns="36000" tIns="36000" rIns="36000" bIns="36000" rtlCol="0" anchor="ctr" anchorCtr="0">
              <a:spAutoFit/>
            </a:bodyPr>
            <a:lstStyle>
              <a:lvl1pPr marL="0" indent="0" algn="l" defTabSz="1218987" rtl="0" eaLnBrk="1" fontAlgn="base" latinLnBrk="0" hangingPunct="1">
                <a:lnSpc>
                  <a:spcPct val="105000"/>
                </a:lnSpc>
                <a:spcBef>
                  <a:spcPct val="0"/>
                </a:spcBef>
                <a:spcAft>
                  <a:spcPct val="0"/>
                </a:spcAft>
                <a:buClr>
                  <a:srgbClr val="F2B254"/>
                </a:buClr>
                <a:buSzPct val="100000"/>
                <a:buFont typeface="Wingdings" panose="05000000000000000000" pitchFamily="2" charset="2"/>
                <a:buNone/>
                <a:defRPr lang="en-US" sz="2000" b="1" kern="1200" dirty="0" smtClean="0">
                  <a:solidFill>
                    <a:schemeClr val="accent1">
                      <a:lumMod val="40000"/>
                      <a:lumOff val="60000"/>
                    </a:schemeClr>
                  </a:solidFill>
                  <a:effectLst/>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bg-BG"/>
                <a:t>Обучение за ИТ кариера</a:t>
              </a:r>
            </a:p>
          </p:txBody>
        </p:sp>
        <p:sp>
          <p:nvSpPr>
            <p:cNvPr id="29" name="Text Placeholder 11">
              <a:extLst>
                <a:ext uri="{FF2B5EF4-FFF2-40B4-BE49-F238E27FC236}">
                  <a16:creationId xmlns="" xmlns:a16="http://schemas.microsoft.com/office/drawing/2014/main" id="{F4228145-6F82-4534-95DE-2617A32E17BF}"/>
                </a:ext>
              </a:extLst>
            </p:cNvPr>
            <p:cNvSpPr txBox="1">
              <a:spLocks/>
            </p:cNvSpPr>
            <p:nvPr/>
          </p:nvSpPr>
          <p:spPr bwMode="auto">
            <a:xfrm>
              <a:off x="760412" y="5690893"/>
              <a:ext cx="3810000" cy="458462"/>
            </a:xfrm>
            <a:prstGeom prst="rect">
              <a:avLst/>
            </a:prstGeom>
            <a:noFill/>
            <a:effectLst/>
          </p:spPr>
          <p:txBody>
            <a:bodyPr vert="horz" wrap="square" lIns="36000" tIns="36000" rIns="36000" bIns="36000" rtlCol="0" anchor="ctr" anchorCtr="0">
              <a:spAutoFit/>
            </a:bodyPr>
            <a:lstStyle>
              <a:lvl1pPr marL="0" indent="0" algn="l" defTabSz="1218987" rtl="0" eaLnBrk="1" fontAlgn="base" latinLnBrk="0" hangingPunct="1">
                <a:lnSpc>
                  <a:spcPct val="105000"/>
                </a:lnSpc>
                <a:spcBef>
                  <a:spcPct val="0"/>
                </a:spcBef>
                <a:spcAft>
                  <a:spcPct val="0"/>
                </a:spcAft>
                <a:buClr>
                  <a:srgbClr val="F2B254"/>
                </a:buClr>
                <a:buSzPct val="100000"/>
                <a:buFont typeface="Wingdings" panose="05000000000000000000" pitchFamily="2" charset="2"/>
                <a:buNone/>
                <a:defRPr lang="en-US" sz="1800" b="1" kern="1200" dirty="0" smtClean="0">
                  <a:solidFill>
                    <a:srgbClr val="F27A44"/>
                  </a:solidFill>
                  <a:effectLst/>
                  <a:latin typeface="+mn-lt"/>
                  <a:ea typeface="+mn-ea"/>
                  <a:cs typeface="+mn-cs"/>
                </a:defRPr>
              </a:lvl1pPr>
              <a:lvl2pPr marL="609493" indent="-231606" algn="l" defTabSz="1218987" rtl="0" eaLnBrk="1" latinLnBrk="0" hangingPunct="1">
                <a:lnSpc>
                  <a:spcPct val="105000"/>
                </a:lnSpc>
                <a:spcBef>
                  <a:spcPts val="600"/>
                </a:spcBef>
                <a:spcAft>
                  <a:spcPts val="600"/>
                </a:spcAft>
                <a:buClr>
                  <a:schemeClr val="accent1"/>
                </a:buClr>
                <a:buSzPct val="80000"/>
                <a:buFont typeface="Wingdings" panose="05000000000000000000" pitchFamily="2" charset="2"/>
                <a:buChar char="§"/>
                <a:defRPr sz="3200" b="0" kern="1200">
                  <a:solidFill>
                    <a:schemeClr val="tx1"/>
                  </a:solidFill>
                  <a:latin typeface="+mn-lt"/>
                  <a:ea typeface="+mn-ea"/>
                  <a:cs typeface="+mn-cs"/>
                </a:defRPr>
              </a:lvl2pPr>
              <a:lvl3pPr marL="914240" indent="-231606" algn="l" defTabSz="1218987" rtl="0" eaLnBrk="1" latinLnBrk="0" hangingPunct="1">
                <a:lnSpc>
                  <a:spcPct val="105000"/>
                </a:lnSpc>
                <a:spcBef>
                  <a:spcPts val="600"/>
                </a:spcBef>
                <a:spcAft>
                  <a:spcPts val="600"/>
                </a:spcAft>
                <a:buClr>
                  <a:srgbClr val="EF9A1D"/>
                </a:buClr>
                <a:buSzPct val="80000"/>
                <a:buFont typeface="Wingdings" panose="05000000000000000000" pitchFamily="2" charset="2"/>
                <a:buChar char="§"/>
                <a:defRPr sz="3000" b="0" kern="1200">
                  <a:solidFill>
                    <a:schemeClr val="tx1"/>
                  </a:solidFill>
                  <a:latin typeface="+mn-lt"/>
                  <a:ea typeface="+mn-ea"/>
                  <a:cs typeface="+mn-cs"/>
                </a:defRPr>
              </a:lvl3pPr>
              <a:lvl4pPr marL="1218987" indent="-231606" algn="l" defTabSz="1218987" rtl="0" eaLnBrk="1" latinLnBrk="0" hangingPunct="1">
                <a:lnSpc>
                  <a:spcPct val="105000"/>
                </a:lnSpc>
                <a:spcBef>
                  <a:spcPts val="600"/>
                </a:spcBef>
                <a:spcAft>
                  <a:spcPts val="600"/>
                </a:spcAft>
                <a:buClr>
                  <a:srgbClr val="ED9411"/>
                </a:buClr>
                <a:buSzPct val="80000"/>
                <a:buFont typeface="Wingdings" panose="05000000000000000000" pitchFamily="2" charset="2"/>
                <a:buChar char="§"/>
                <a:defRPr sz="2800" b="0" kern="1200">
                  <a:solidFill>
                    <a:schemeClr val="tx1"/>
                  </a:solidFill>
                  <a:latin typeface="+mn-lt"/>
                  <a:ea typeface="+mn-ea"/>
                  <a:cs typeface="+mn-cs"/>
                </a:defRPr>
              </a:lvl4pPr>
              <a:lvl5pPr marL="1523733" indent="-231606" algn="l" defTabSz="1218987" rtl="0" eaLnBrk="1" latinLnBrk="0" hangingPunct="1">
                <a:lnSpc>
                  <a:spcPct val="105000"/>
                </a:lnSpc>
                <a:spcBef>
                  <a:spcPts val="600"/>
                </a:spcBef>
                <a:spcAft>
                  <a:spcPts val="600"/>
                </a:spcAft>
                <a:buClr>
                  <a:srgbClr val="E28D10"/>
                </a:buClr>
                <a:buSzPct val="80000"/>
                <a:buFont typeface="Wingdings" panose="05000000000000000000" pitchFamily="2" charset="2"/>
                <a:buChar char="§"/>
                <a:defRPr sz="2600" b="0" kern="1200">
                  <a:solidFill>
                    <a:schemeClr val="tx1"/>
                  </a:solidFill>
                  <a:latin typeface="+mn-lt"/>
                  <a:ea typeface="+mn-ea"/>
                  <a:cs typeface="+mn-cs"/>
                </a:defRPr>
              </a:lvl5pPr>
              <a:lvl6pPr marL="1828480"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6"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2"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6"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GB">
                  <a:hlinkClick r:id="rId6"/>
                </a:rPr>
                <a:t>https://it-kariera.mon.bg/e-learning/</a:t>
              </a:r>
              <a:endParaRPr lang="en-GB"/>
            </a:p>
          </p:txBody>
        </p:sp>
      </p:grpSp>
      <p:pic>
        <p:nvPicPr>
          <p:cNvPr id="2" name="Picture 1"/>
          <p:cNvPicPr>
            <a:picLocks noChangeAspect="1"/>
          </p:cNvPicPr>
          <p:nvPr/>
        </p:nvPicPr>
        <p:blipFill>
          <a:blip r:embed="rId7"/>
          <a:stretch>
            <a:fillRect/>
          </a:stretch>
        </p:blipFill>
        <p:spPr>
          <a:xfrm>
            <a:off x="6829114" y="3244060"/>
            <a:ext cx="4650927" cy="2664123"/>
          </a:xfrm>
          <a:prstGeom prst="rect">
            <a:avLst/>
          </a:prstGeom>
        </p:spPr>
      </p:pic>
    </p:spTree>
    <p:extLst>
      <p:ext uri="{BB962C8B-B14F-4D97-AF65-F5344CB8AC3E}">
        <p14:creationId xmlns:p14="http://schemas.microsoft.com/office/powerpoint/2010/main" val="183513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10</a:t>
            </a:fld>
            <a:endParaRPr lang="en-US" dirty="0"/>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Създаване на инстанция на делегат</a:t>
            </a:r>
            <a:endParaRPr lang="en-US" dirty="0"/>
          </a:p>
        </p:txBody>
      </p:sp>
      <p:sp>
        <p:nvSpPr>
          <p:cNvPr id="6" name="Rectangle 5">
            <a:extLst>
              <a:ext uri="{FF2B5EF4-FFF2-40B4-BE49-F238E27FC236}">
                <a16:creationId xmlns:a16="http://schemas.microsoft.com/office/drawing/2014/main" xmlns="" id="{AD1FF434-57C8-4197-BD51-E911190890AD}"/>
              </a:ext>
            </a:extLst>
          </p:cNvPr>
          <p:cNvSpPr>
            <a:spLocks noChangeArrowheads="1"/>
          </p:cNvSpPr>
          <p:nvPr/>
        </p:nvSpPr>
        <p:spPr bwMode="auto">
          <a:xfrm>
            <a:off x="608012" y="1447800"/>
            <a:ext cx="11106466" cy="4832092"/>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delegate void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WorkPerformedHandler</a:t>
            </a: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int hours, WorkType workType</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WorkPerformedHandler</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dele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endPar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new</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WorkPerformedHandler(</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WorkPerformed</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static void </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WorkPerformed</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(int hours, WorkType workType)</a:t>
            </a:r>
          </a:p>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Console.WriteLine</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WorkPerformed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called " + </a:t>
            </a:r>
            <a:endPar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hours.ToString</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
        <p:nvSpPr>
          <p:cNvPr id="10" name="AutoShape 6"/>
          <p:cNvSpPr>
            <a:spLocks noChangeArrowheads="1"/>
          </p:cNvSpPr>
          <p:nvPr/>
        </p:nvSpPr>
        <p:spPr bwMode="auto">
          <a:xfrm>
            <a:off x="163278" y="2133600"/>
            <a:ext cx="2286000" cy="596198"/>
          </a:xfrm>
          <a:prstGeom prst="wedgeRoundRectCallout">
            <a:avLst>
              <a:gd name="adj1" fmla="val 59916"/>
              <a:gd name="adj2" fmla="val -87445"/>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bg-BG" sz="3200" dirty="0" smtClean="0">
                <a:solidFill>
                  <a:srgbClr val="FFFFFF"/>
                </a:solidFill>
              </a:rPr>
              <a:t>Делегат</a:t>
            </a:r>
            <a:endParaRPr lang="bg-BG" sz="3200" dirty="0">
              <a:solidFill>
                <a:schemeClr val="tx2">
                  <a:lumMod val="75000"/>
                </a:schemeClr>
              </a:solidFill>
            </a:endParaRPr>
          </a:p>
        </p:txBody>
      </p:sp>
      <p:sp>
        <p:nvSpPr>
          <p:cNvPr id="11" name="AutoShape 6"/>
          <p:cNvSpPr>
            <a:spLocks noChangeArrowheads="1"/>
          </p:cNvSpPr>
          <p:nvPr/>
        </p:nvSpPr>
        <p:spPr bwMode="auto">
          <a:xfrm>
            <a:off x="146450" y="3352800"/>
            <a:ext cx="2286000" cy="596198"/>
          </a:xfrm>
          <a:prstGeom prst="wedgeRoundRectCallout">
            <a:avLst>
              <a:gd name="adj1" fmla="val 59916"/>
              <a:gd name="adj2" fmla="val -87445"/>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bg-BG" sz="3200" dirty="0" smtClean="0">
                <a:solidFill>
                  <a:srgbClr val="FFFFFF"/>
                </a:solidFill>
              </a:rPr>
              <a:t>Инстанция</a:t>
            </a:r>
            <a:endParaRPr lang="bg-BG" sz="3200" dirty="0">
              <a:solidFill>
                <a:schemeClr val="tx2">
                  <a:lumMod val="75000"/>
                </a:schemeClr>
              </a:solidFill>
            </a:endParaRPr>
          </a:p>
        </p:txBody>
      </p:sp>
      <p:sp>
        <p:nvSpPr>
          <p:cNvPr id="12" name="AutoShape 6"/>
          <p:cNvSpPr>
            <a:spLocks noChangeArrowheads="1"/>
          </p:cNvSpPr>
          <p:nvPr/>
        </p:nvSpPr>
        <p:spPr bwMode="auto">
          <a:xfrm>
            <a:off x="9766412" y="4648200"/>
            <a:ext cx="2286000" cy="596198"/>
          </a:xfrm>
          <a:prstGeom prst="wedgeRoundRectCallout">
            <a:avLst>
              <a:gd name="adj1" fmla="val -282179"/>
              <a:gd name="adj2" fmla="val -77220"/>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bg-BG" sz="3200" dirty="0" smtClean="0">
                <a:solidFill>
                  <a:srgbClr val="FFFFFF"/>
                </a:solidFill>
              </a:rPr>
              <a:t>обработчик</a:t>
            </a:r>
            <a:endParaRPr lang="bg-BG" sz="3200" dirty="0">
              <a:solidFill>
                <a:schemeClr val="tx2">
                  <a:lumMod val="75000"/>
                </a:schemeClr>
              </a:solidFill>
            </a:endParaRPr>
          </a:p>
        </p:txBody>
      </p:sp>
    </p:spTree>
    <p:extLst>
      <p:ext uri="{BB962C8B-B14F-4D97-AF65-F5344CB8AC3E}">
        <p14:creationId xmlns:p14="http://schemas.microsoft.com/office/powerpoint/2010/main" val="35416058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58452FF4-89E3-4D1B-9927-2DBDC00E58D7}" type="slidenum">
              <a:rPr lang="en-US" smtClean="0"/>
              <a:pPr/>
              <a:t>11</a:t>
            </a:fld>
            <a:endParaRPr lang="en-US" dirty="0"/>
          </a:p>
        </p:txBody>
      </p:sp>
      <p:sp>
        <p:nvSpPr>
          <p:cNvPr id="7" name="Content Placeholder 6"/>
          <p:cNvSpPr>
            <a:spLocks noGrp="1"/>
          </p:cNvSpPr>
          <p:nvPr>
            <p:ph idx="1"/>
          </p:nvPr>
        </p:nvSpPr>
        <p:spPr/>
        <p:txBody>
          <a:bodyPr/>
          <a:lstStyle/>
          <a:p>
            <a:r>
              <a:rPr lang="bg-BG" dirty="0" smtClean="0"/>
              <a:t>ламбда</a:t>
            </a:r>
            <a:r>
              <a:rPr lang="en-US" dirty="0" smtClean="0"/>
              <a:t> </a:t>
            </a:r>
            <a:r>
              <a:rPr lang="bg-BG" dirty="0" smtClean="0"/>
              <a:t>изразите могат да се присвояват на делегат</a:t>
            </a:r>
            <a:endParaRPr lang="en-US" dirty="0"/>
          </a:p>
        </p:txBody>
      </p:sp>
      <p:sp>
        <p:nvSpPr>
          <p:cNvPr id="2" name="Title 1"/>
          <p:cNvSpPr>
            <a:spLocks noGrp="1"/>
          </p:cNvSpPr>
          <p:nvPr>
            <p:ph type="title"/>
          </p:nvPr>
        </p:nvSpPr>
        <p:spPr/>
        <p:txBody>
          <a:bodyPr/>
          <a:lstStyle/>
          <a:p>
            <a:r>
              <a:rPr lang="bg-BG" dirty="0" smtClean="0"/>
              <a:t>Присвяване на</a:t>
            </a:r>
            <a:r>
              <a:rPr lang="en-US" dirty="0" smtClean="0"/>
              <a:t> </a:t>
            </a:r>
            <a:r>
              <a:rPr lang="bg-BG" dirty="0" smtClean="0"/>
              <a:t>ламбда</a:t>
            </a:r>
            <a:r>
              <a:rPr lang="en-US" dirty="0" smtClean="0"/>
              <a:t> </a:t>
            </a:r>
            <a:r>
              <a:rPr lang="bg-BG" dirty="0" smtClean="0"/>
              <a:t>към делегат</a:t>
            </a:r>
            <a:endParaRPr lang="en-US" dirty="0"/>
          </a:p>
        </p:txBody>
      </p:sp>
      <p:sp>
        <p:nvSpPr>
          <p:cNvPr id="6" name="Rectangle 5">
            <a:extLst>
              <a:ext uri="{FF2B5EF4-FFF2-40B4-BE49-F238E27FC236}">
                <a16:creationId xmlns:a16="http://schemas.microsoft.com/office/drawing/2014/main" xmlns="" id="{AD1FF434-57C8-4197-BD51-E911190890AD}"/>
              </a:ext>
            </a:extLst>
          </p:cNvPr>
          <p:cNvSpPr>
            <a:spLocks noChangeArrowheads="1"/>
          </p:cNvSpPr>
          <p:nvPr/>
        </p:nvSpPr>
        <p:spPr bwMode="auto">
          <a:xfrm>
            <a:off x="464889" y="2068347"/>
            <a:ext cx="11106466" cy="353943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delegate int AddDelegate(int a, int b</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static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void Main(string[] args</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p>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AddDelegate ab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a, b )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=&gt; a + b</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int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result =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ab</a:t>
            </a:r>
            <a:r>
              <a:rPr lang="en-US" sz="32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(1, 1)</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//result =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2</a:t>
            </a:r>
          </a:p>
          <a:p>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endPar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p:txBody>
      </p:sp>
    </p:spTree>
    <p:extLst>
      <p:ext uri="{BB962C8B-B14F-4D97-AF65-F5344CB8AC3E}">
        <p14:creationId xmlns:p14="http://schemas.microsoft.com/office/powerpoint/2010/main" val="22198673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12</a:t>
            </a:fld>
            <a:endParaRPr lang="en-US" dirty="0"/>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Операции с делегати</a:t>
            </a:r>
            <a:endParaRPr lang="en-US" dirty="0"/>
          </a:p>
        </p:txBody>
      </p:sp>
      <p:sp>
        <p:nvSpPr>
          <p:cNvPr id="8" name="Content Placeholder 2"/>
          <p:cNvSpPr>
            <a:spLocks noGrp="1"/>
          </p:cNvSpPr>
          <p:nvPr>
            <p:ph idx="1"/>
          </p:nvPr>
        </p:nvSpPr>
        <p:spPr>
          <a:xfrm>
            <a:off x="190413" y="1151121"/>
            <a:ext cx="11804822" cy="5570355"/>
          </a:xfrm>
        </p:spPr>
        <p:txBody>
          <a:bodyPr>
            <a:normAutofit/>
          </a:bodyPr>
          <a:lstStyle/>
          <a:p>
            <a:pPr>
              <a:spcBef>
                <a:spcPts val="1800"/>
              </a:spcBef>
              <a:spcAft>
                <a:spcPts val="1200"/>
              </a:spcAft>
            </a:pPr>
            <a:r>
              <a:rPr lang="bg-BG" dirty="0" smtClean="0">
                <a:effectLst>
                  <a:outerShdw blurRad="50800" dist="38100" algn="tr" rotWithShape="0">
                    <a:prstClr val="black">
                      <a:alpha val="40000"/>
                    </a:prstClr>
                  </a:outerShdw>
                </a:effectLst>
              </a:rPr>
              <a:t>извикване</a:t>
            </a:r>
            <a:endParaRPr lang="en-US" dirty="0" smtClean="0">
              <a:effectLst>
                <a:outerShdw blurRad="50800" dist="38100" algn="tr" rotWithShape="0">
                  <a:prstClr val="black">
                    <a:alpha val="40000"/>
                  </a:prstClr>
                </a:outerShdw>
              </a:effectLst>
            </a:endParaRPr>
          </a:p>
          <a:p>
            <a:pPr>
              <a:spcBef>
                <a:spcPts val="1800"/>
              </a:spcBef>
              <a:spcAft>
                <a:spcPts val="1200"/>
              </a:spcAft>
            </a:pPr>
            <a:endParaRPr lang="en-US" dirty="0">
              <a:effectLst>
                <a:outerShdw blurRad="50800" dist="38100" algn="tr" rotWithShape="0">
                  <a:prstClr val="black">
                    <a:alpha val="40000"/>
                  </a:prstClr>
                </a:outerShdw>
              </a:effectLst>
            </a:endParaRPr>
          </a:p>
          <a:p>
            <a:pPr>
              <a:spcBef>
                <a:spcPts val="2400"/>
              </a:spcBef>
              <a:spcAft>
                <a:spcPts val="1200"/>
              </a:spcAft>
            </a:pPr>
            <a:r>
              <a:rPr lang="bg-BG" dirty="0" smtClean="0">
                <a:effectLst>
                  <a:outerShdw blurRad="50800" dist="38100" algn="tr" rotWithShape="0">
                    <a:prstClr val="black">
                      <a:alpha val="40000"/>
                    </a:prstClr>
                  </a:outerShdw>
                </a:effectLst>
              </a:rPr>
              <a:t>Добавяне към списъка с извиквания</a:t>
            </a:r>
            <a:endParaRPr lang="en-US" dirty="0" smtClean="0">
              <a:effectLst>
                <a:outerShdw blurRad="50800" dist="38100" algn="tr" rotWithShape="0">
                  <a:prstClr val="black">
                    <a:alpha val="40000"/>
                  </a:prstClr>
                </a:outerShdw>
              </a:effectLst>
            </a:endParaRPr>
          </a:p>
        </p:txBody>
      </p:sp>
      <p:sp>
        <p:nvSpPr>
          <p:cNvPr id="6" name="Rectangle 5">
            <a:extLst>
              <a:ext uri="{FF2B5EF4-FFF2-40B4-BE49-F238E27FC236}">
                <a16:creationId xmlns:a16="http://schemas.microsoft.com/office/drawing/2014/main" xmlns="" id="{AD1FF434-57C8-4197-BD51-E911190890AD}"/>
              </a:ext>
            </a:extLst>
          </p:cNvPr>
          <p:cNvSpPr>
            <a:spLocks noChangeArrowheads="1"/>
          </p:cNvSpPr>
          <p:nvPr/>
        </p:nvSpPr>
        <p:spPr bwMode="auto">
          <a:xfrm>
            <a:off x="303212" y="1905000"/>
            <a:ext cx="11582400" cy="954107"/>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WorkPerfHandler dele =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new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WorkPerfHandler(WorkPerformed); </a:t>
            </a:r>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dele(5</a:t>
            </a:r>
            <a:r>
              <a:rPr lang="en-US" sz="28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 WorkType.Golf); </a:t>
            </a:r>
          </a:p>
        </p:txBody>
      </p:sp>
      <p:sp>
        <p:nvSpPr>
          <p:cNvPr id="9" name="Rectangle 8">
            <a:extLst>
              <a:ext uri="{FF2B5EF4-FFF2-40B4-BE49-F238E27FC236}">
                <a16:creationId xmlns:a16="http://schemas.microsoft.com/office/drawing/2014/main" xmlns="" id="{AD1FF434-57C8-4197-BD51-E911190890AD}"/>
              </a:ext>
            </a:extLst>
          </p:cNvPr>
          <p:cNvSpPr>
            <a:spLocks noChangeArrowheads="1"/>
          </p:cNvSpPr>
          <p:nvPr/>
        </p:nvSpPr>
        <p:spPr bwMode="auto">
          <a:xfrm>
            <a:off x="303212" y="3925431"/>
            <a:ext cx="11582400" cy="2246769"/>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var first =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new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WorkPerfHandler(WorkPerformed);</a:t>
            </a:r>
          </a:p>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var second </a:t>
            </a:r>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new </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WorkPerfHandler(</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WorkPerformedSecond</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p>
          <a:p>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first </a:t>
            </a:r>
            <a:r>
              <a:rPr lang="en-US" sz="28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a:t>
            </a:r>
            <a:r>
              <a:rPr lang="en-US" sz="28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second;</a:t>
            </a:r>
            <a:endPar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28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first(5, WorkType.Golf); </a:t>
            </a:r>
          </a:p>
        </p:txBody>
      </p:sp>
    </p:spTree>
    <p:extLst>
      <p:ext uri="{BB962C8B-B14F-4D97-AF65-F5344CB8AC3E}">
        <p14:creationId xmlns:p14="http://schemas.microsoft.com/office/powerpoint/2010/main" val="11059033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13</a:t>
            </a:fld>
            <a:endParaRPr lang="en-US" dirty="0"/>
          </a:p>
        </p:txBody>
      </p:sp>
      <p:sp>
        <p:nvSpPr>
          <p:cNvPr id="3" name="Content Placeholder 2"/>
          <p:cNvSpPr>
            <a:spLocks noGrp="1"/>
          </p:cNvSpPr>
          <p:nvPr>
            <p:ph idx="1"/>
          </p:nvPr>
        </p:nvSpPr>
        <p:spPr/>
        <p:txBody>
          <a:bodyPr>
            <a:normAutofit fontScale="92500" lnSpcReduction="20000"/>
          </a:bodyPr>
          <a:lstStyle/>
          <a:p>
            <a:r>
              <a:rPr lang="bg-BG" dirty="0" smtClean="0">
                <a:effectLst>
                  <a:outerShdw blurRad="50800" dist="38100" algn="tr" rotWithShape="0">
                    <a:prstClr val="black">
                      <a:alpha val="40000"/>
                    </a:prstClr>
                  </a:outerShdw>
                </a:effectLst>
              </a:rPr>
              <a:t>Могат да сочат статични методи или инстанции на методи</a:t>
            </a:r>
            <a:endParaRPr lang="en-US" dirty="0">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Могат да сочат към последователност от множество методи</a:t>
            </a:r>
            <a:endParaRPr lang="en-US" dirty="0">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Използват се за изпълнение на извиквания от тип обратно извикване (</a:t>
            </a:r>
            <a:r>
              <a:rPr lang="en-US" dirty="0" smtClean="0">
                <a:effectLst>
                  <a:outerShdw blurRad="50800" dist="38100" algn="tr" rotWithShape="0">
                    <a:prstClr val="black">
                      <a:alpha val="40000"/>
                    </a:prstClr>
                  </a:outerShdw>
                </a:effectLst>
              </a:rPr>
              <a:t>callback</a:t>
            </a:r>
            <a:r>
              <a:rPr lang="bg-BG" dirty="0" smtClean="0">
                <a:effectLst>
                  <a:outerShdw blurRad="50800" dist="38100" algn="tr" rotWithShape="0">
                    <a:prstClr val="black">
                      <a:alpha val="40000"/>
                    </a:prstClr>
                  </a:outerShdw>
                </a:effectLst>
              </a:rPr>
              <a:t>)</a:t>
            </a:r>
            <a:endParaRPr lang="en-US" dirty="0">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Използват се за реализацията на </a:t>
            </a:r>
            <a:r>
              <a:rPr lang="en-US" dirty="0" smtClean="0">
                <a:effectLst>
                  <a:outerShdw blurRad="50800" dist="38100" algn="tr" rotWithShape="0">
                    <a:prstClr val="black">
                      <a:alpha val="40000"/>
                    </a:prstClr>
                  </a:outerShdw>
                </a:effectLst>
              </a:rPr>
              <a:t> </a:t>
            </a:r>
            <a:r>
              <a:rPr lang="bg-BG" dirty="0">
                <a:solidFill>
                  <a:schemeClr val="tx2">
                    <a:lumMod val="75000"/>
                  </a:schemeClr>
                </a:solidFill>
                <a:effectLst>
                  <a:outerShdw blurRad="50800" dist="38100" algn="tr" rotWithShape="0">
                    <a:prstClr val="black">
                      <a:alpha val="40000"/>
                    </a:prstClr>
                  </a:outerShdw>
                </a:effectLst>
              </a:rPr>
              <a:t>модела</a:t>
            </a:r>
            <a:endParaRPr lang="en-US" dirty="0">
              <a:solidFill>
                <a:schemeClr val="tx2">
                  <a:lumMod val="75000"/>
                </a:schemeClr>
              </a:solidFill>
              <a:effectLst>
                <a:outerShdw blurRad="50800" dist="38100" algn="tr" rotWithShape="0">
                  <a:prstClr val="black">
                    <a:alpha val="40000"/>
                  </a:prstClr>
                </a:outerShdw>
              </a:effectLst>
            </a:endParaRPr>
          </a:p>
          <a:p>
            <a:pPr marL="0" indent="0">
              <a:buNone/>
            </a:pPr>
            <a:r>
              <a:rPr lang="en-US" dirty="0" smtClean="0">
                <a:solidFill>
                  <a:schemeClr val="tx2">
                    <a:lumMod val="75000"/>
                  </a:schemeClr>
                </a:solidFill>
                <a:effectLst>
                  <a:outerShdw blurRad="50800" dist="38100" algn="tr" rotWithShape="0">
                    <a:prstClr val="black">
                      <a:alpha val="40000"/>
                    </a:prstClr>
                  </a:outerShdw>
                </a:effectLst>
              </a:rPr>
              <a:t>„</a:t>
            </a:r>
            <a:r>
              <a:rPr lang="bg-BG" dirty="0" smtClean="0">
                <a:solidFill>
                  <a:schemeClr val="tx2">
                    <a:lumMod val="75000"/>
                  </a:schemeClr>
                </a:solidFill>
                <a:effectLst>
                  <a:outerShdw blurRad="50800" dist="38100" algn="tr" rotWithShape="0">
                    <a:prstClr val="black">
                      <a:alpha val="40000"/>
                    </a:prstClr>
                  </a:outerShdw>
                </a:effectLst>
              </a:rPr>
              <a:t>публикация-абониране</a:t>
            </a:r>
            <a:r>
              <a:rPr lang="en-US" dirty="0" smtClean="0">
                <a:solidFill>
                  <a:schemeClr val="tx2">
                    <a:lumMod val="75000"/>
                  </a:schemeClr>
                </a:solidFill>
                <a:effectLst>
                  <a:outerShdw blurRad="50800" dist="38100" algn="tr" rotWithShape="0">
                    <a:prstClr val="black">
                      <a:alpha val="40000"/>
                    </a:prstClr>
                  </a:outerShdw>
                </a:effectLst>
              </a:rPr>
              <a:t>" </a:t>
            </a:r>
            <a:endParaRPr lang="bg-BG" dirty="0" smtClean="0">
              <a:solidFill>
                <a:schemeClr val="tx2">
                  <a:lumMod val="75000"/>
                </a:schemeClr>
              </a:solidFill>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Компонентите </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публикуват</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събитията си</a:t>
            </a:r>
            <a:endParaRPr lang="en-US" dirty="0">
              <a:effectLst>
                <a:outerShdw blurRad="50800" dist="38100" algn="tr" rotWithShape="0">
                  <a:prstClr val="black">
                    <a:alpha val="40000"/>
                  </a:prstClr>
                </a:outerShdw>
              </a:effectLst>
            </a:endParaRPr>
          </a:p>
          <a:p>
            <a:pPr lvl="2"/>
            <a:r>
              <a:rPr lang="bg-BG" dirty="0" smtClean="0">
                <a:effectLst>
                  <a:outerShdw blurRad="50800" dist="38100" algn="tr" rotWithShape="0">
                    <a:prstClr val="black">
                      <a:alpha val="40000"/>
                    </a:prstClr>
                  </a:outerShdw>
                </a:effectLst>
              </a:rPr>
              <a:t>Напр. </a:t>
            </a:r>
            <a:r>
              <a:rPr lang="en-US" b="1" noProof="1" smtClean="0">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Button</a:t>
            </a:r>
            <a:r>
              <a:rPr lang="en-US"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публикува</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събития </a:t>
            </a:r>
            <a:r>
              <a:rPr lang="en-US" b="1" noProof="1" smtClean="0">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Click</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и</a:t>
            </a:r>
            <a:r>
              <a:rPr lang="en-US" dirty="0" smtClean="0">
                <a:effectLst>
                  <a:outerShdw blurRad="50800" dist="38100" algn="tr" rotWithShape="0">
                    <a:prstClr val="black">
                      <a:alpha val="40000"/>
                    </a:prstClr>
                  </a:outerShdw>
                </a:effectLst>
              </a:rPr>
              <a:t> </a:t>
            </a:r>
            <a:r>
              <a:rPr lang="en-US" b="1" noProof="1">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MouseOver</a:t>
            </a:r>
            <a:r>
              <a:rPr lang="en-US" dirty="0">
                <a:effectLst>
                  <a:outerShdw blurRad="50800" dist="38100" algn="tr" rotWithShape="0">
                    <a:prstClr val="black">
                      <a:alpha val="40000"/>
                    </a:prstClr>
                  </a:outerShdw>
                </a:effectLst>
              </a:rPr>
              <a:t> </a:t>
            </a:r>
            <a:endParaRPr lang="bg-BG" dirty="0" smtClean="0">
              <a:effectLst>
                <a:outerShdw blurRad="50800" dist="38100" algn="tr" rotWithShape="0">
                  <a:prstClr val="black">
                    <a:alpha val="40000"/>
                  </a:prstClr>
                </a:outerShdw>
              </a:effectLst>
            </a:endParaRPr>
          </a:p>
          <a:p>
            <a:pPr lvl="2"/>
            <a:r>
              <a:rPr lang="bg-BG" dirty="0" smtClean="0">
                <a:effectLst>
                  <a:outerShdw blurRad="50800" dist="38100" algn="tr" rotWithShape="0">
                    <a:prstClr val="black">
                      <a:alpha val="40000"/>
                    </a:prstClr>
                  </a:outerShdw>
                </a:effectLst>
              </a:rPr>
              <a:t>Други компоненти се абонират за събитията</a:t>
            </a:r>
            <a:endParaRPr lang="en-US" dirty="0">
              <a:effectLst>
                <a:outerShdw blurRad="50800" dist="38100" algn="tr" rotWithShape="0">
                  <a:prstClr val="black">
                    <a:alpha val="40000"/>
                  </a:prstClr>
                </a:outerShdw>
              </a:effectLst>
            </a:endParaRPr>
          </a:p>
          <a:p>
            <a:pPr lvl="2"/>
            <a:r>
              <a:rPr lang="bg-BG" dirty="0" smtClean="0">
                <a:effectLst>
                  <a:outerShdw blurRad="50800" dist="38100" algn="tr" rotWithShape="0">
                    <a:prstClr val="black">
                      <a:alpha val="40000"/>
                    </a:prstClr>
                  </a:outerShdw>
                </a:effectLst>
              </a:rPr>
              <a:t>напр</a:t>
            </a:r>
            <a:r>
              <a:rPr lang="en-US" dirty="0" smtClean="0">
                <a:effectLst>
                  <a:outerShdw blurRad="50800" dist="38100" algn="tr" rotWithShape="0">
                    <a:prstClr val="black">
                      <a:alpha val="40000"/>
                    </a:prstClr>
                  </a:outerShdw>
                </a:effectLst>
              </a:rPr>
              <a:t>.</a:t>
            </a:r>
            <a:r>
              <a:rPr lang="bg-BG"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 </a:t>
            </a:r>
            <a:r>
              <a:rPr lang="en-US" b="1" noProof="1">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LoginForm</a:t>
            </a:r>
            <a:r>
              <a:rPr lang="en-US" dirty="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се абонира за </a:t>
            </a:r>
            <a:r>
              <a:rPr lang="en-US" b="1" noProof="1" smtClean="0">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rPr>
              <a:t>LoginButton.Click</a:t>
            </a:r>
            <a:endParaRPr lang="en-US" b="1" noProof="1">
              <a:solidFill>
                <a:schemeClr val="tx2">
                  <a:lumMod val="75000"/>
                </a:schemeClr>
              </a:solidFill>
              <a:effectLst>
                <a:outerShdw blurRad="50800" dist="38100" algn="tr" rotWithShape="0">
                  <a:prstClr val="black">
                    <a:alpha val="40000"/>
                  </a:prstClr>
                </a:outerShdw>
              </a:effectLst>
              <a:latin typeface="Consolas" panose="020B0609020204030204" pitchFamily="49" charset="0"/>
              <a:cs typeface="Consolas" panose="020B0609020204030204" pitchFamily="49" charset="0"/>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Ограничения за делегат</a:t>
            </a:r>
            <a:endParaRPr lang="en-US" dirty="0"/>
          </a:p>
        </p:txBody>
      </p:sp>
    </p:spTree>
    <p:extLst>
      <p:ext uri="{BB962C8B-B14F-4D97-AF65-F5344CB8AC3E}">
        <p14:creationId xmlns:p14="http://schemas.microsoft.com/office/powerpoint/2010/main" val="29252453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chor="ctr" anchorCtr="0"/>
          <a:lstStyle/>
          <a:p>
            <a:pPr>
              <a:lnSpc>
                <a:spcPts val="4000"/>
              </a:lnSpc>
              <a:defRPr/>
            </a:pPr>
            <a:r>
              <a:rPr lang="bg-BG" dirty="0" smtClean="0"/>
              <a:t>Примери за делегати</a:t>
            </a:r>
            <a:endParaRPr lang="bg-BG" sz="4000" dirty="0"/>
          </a:p>
        </p:txBody>
      </p:sp>
      <p:sp>
        <p:nvSpPr>
          <p:cNvPr id="5" name="Slide Number Placeholder 4"/>
          <p:cNvSpPr>
            <a:spLocks noGrp="1"/>
          </p:cNvSpPr>
          <p:nvPr>
            <p:ph type="sldNum" sz="quarter" idx="4"/>
          </p:nvPr>
        </p:nvSpPr>
        <p:spPr/>
        <p:txBody>
          <a:bodyPr/>
          <a:lstStyle/>
          <a:p>
            <a:fld id="{C014DD1E-5D91-48A3-AD6D-45FBA980D106}" type="slidenum">
              <a:rPr lang="en-US" smtClean="0"/>
              <a:pPr/>
              <a:t>14</a:t>
            </a:fld>
            <a:endParaRPr lang="en-US" dirty="0"/>
          </a:p>
        </p:txBody>
      </p:sp>
      <p:sp>
        <p:nvSpPr>
          <p:cNvPr id="11" name="Text Placeholder 5"/>
          <p:cNvSpPr txBox="1">
            <a:spLocks/>
          </p:cNvSpPr>
          <p:nvPr/>
        </p:nvSpPr>
        <p:spPr>
          <a:xfrm>
            <a:off x="608012" y="1151121"/>
            <a:ext cx="11266376" cy="5192942"/>
          </a:xfrm>
          <a:prstGeom prst="rect">
            <a:avLst/>
          </a:prstGeom>
          <a:solidFill>
            <a:schemeClr val="accent5">
              <a:lumMod val="40000"/>
              <a:lumOff val="60000"/>
              <a:alpha val="20000"/>
            </a:schemeClr>
          </a:solidFill>
          <a:ln w="12700">
            <a:solidFill>
              <a:schemeClr val="accent5">
                <a:lumMod val="60000"/>
                <a:lumOff val="40000"/>
              </a:schemeClr>
            </a:solidFill>
          </a:ln>
        </p:spPr>
        <p:txBody>
          <a:bodyPr vert="horz" wrap="square" lIns="144000" tIns="72000" rIns="144000" bIns="72000" rtlCol="0">
            <a:spAutoFit/>
          </a:bodyPr>
          <a:lstStyle>
            <a:lvl1pPr indent="0">
              <a:lnSpc>
                <a:spcPct val="100000"/>
              </a:lnSpc>
              <a:spcBef>
                <a:spcPts val="0"/>
              </a:spcBef>
              <a:spcAft>
                <a:spcPts val="0"/>
              </a:spcAft>
              <a:buClr>
                <a:srgbClr val="F2B254"/>
              </a:buClr>
              <a:buSzPct val="100000"/>
              <a:buFont typeface="Wingdings" panose="05000000000000000000" pitchFamily="2" charset="2"/>
              <a:buNone/>
              <a:defRPr lang="en-US" b="1" noProof="1" smtClean="0">
                <a:solidFill>
                  <a:srgbClr val="FBEEDC"/>
                </a:solidFill>
                <a:effectLst>
                  <a:outerShdw blurRad="38100" dist="38100" dir="2700000" algn="tl">
                    <a:srgbClr val="000000">
                      <a:alpha val="43137"/>
                    </a:srgbClr>
                  </a:outerShdw>
                </a:effectLst>
                <a:latin typeface="Consolas" pitchFamily="49" charset="0"/>
                <a:cs typeface="Consolas" pitchFamily="49" charset="0"/>
              </a:defRPr>
            </a:lvl1pPr>
            <a:lvl2pPr indent="-231606">
              <a:lnSpc>
                <a:spcPct val="105000"/>
              </a:lnSpc>
              <a:spcBef>
                <a:spcPts val="600"/>
              </a:spcBef>
              <a:spcAft>
                <a:spcPts val="600"/>
              </a:spcAft>
              <a:buClr>
                <a:schemeClr val="accent1"/>
              </a:buClr>
              <a:buSzPct val="80000"/>
              <a:buFont typeface="Wingdings" panose="05000000000000000000" pitchFamily="2" charset="2"/>
              <a:buChar char="§"/>
              <a:defRPr sz="3200" b="0"/>
            </a:lvl2pPr>
            <a:lvl3pPr marL="914240" indent="-231606">
              <a:lnSpc>
                <a:spcPct val="105000"/>
              </a:lnSpc>
              <a:spcBef>
                <a:spcPts val="600"/>
              </a:spcBef>
              <a:spcAft>
                <a:spcPts val="600"/>
              </a:spcAft>
              <a:buClr>
                <a:srgbClr val="EF9A1D"/>
              </a:buClr>
              <a:buSzPct val="80000"/>
              <a:buFont typeface="Wingdings" panose="05000000000000000000" pitchFamily="2" charset="2"/>
              <a:buChar char="§"/>
              <a:defRPr sz="3000" b="0"/>
            </a:lvl3pPr>
            <a:lvl4pPr marL="1218987" indent="-231606">
              <a:lnSpc>
                <a:spcPct val="105000"/>
              </a:lnSpc>
              <a:spcBef>
                <a:spcPts val="600"/>
              </a:spcBef>
              <a:spcAft>
                <a:spcPts val="600"/>
              </a:spcAft>
              <a:buClr>
                <a:srgbClr val="ED9411"/>
              </a:buClr>
              <a:buSzPct val="80000"/>
              <a:buFont typeface="Wingdings" panose="05000000000000000000" pitchFamily="2" charset="2"/>
              <a:buChar char="§"/>
              <a:defRPr sz="2800" b="0"/>
            </a:lvl4pPr>
            <a:lvl5pPr marL="1523733" indent="-231606">
              <a:lnSpc>
                <a:spcPct val="105000"/>
              </a:lnSpc>
              <a:spcBef>
                <a:spcPts val="600"/>
              </a:spcBef>
              <a:spcAft>
                <a:spcPts val="600"/>
              </a:spcAft>
              <a:buClr>
                <a:srgbClr val="E28D10"/>
              </a:buClr>
              <a:buSzPct val="80000"/>
              <a:buFont typeface="Wingdings" panose="05000000000000000000" pitchFamily="2" charset="2"/>
              <a:buChar char="§"/>
              <a:defRPr sz="2600" b="0"/>
            </a:lvl5pPr>
            <a:lvl6pPr marL="1828480" indent="-231606">
              <a:lnSpc>
                <a:spcPct val="90000"/>
              </a:lnSpc>
              <a:spcBef>
                <a:spcPts val="800"/>
              </a:spcBef>
              <a:buClr>
                <a:schemeClr val="accent1"/>
              </a:buClr>
              <a:buSzPct val="80000"/>
              <a:buFont typeface="Arial" pitchFamily="34" charset="0"/>
              <a:buChar char="•"/>
              <a:defRPr sz="2000"/>
            </a:lvl6pPr>
            <a:lvl7pPr marL="2133227" indent="-231606">
              <a:lnSpc>
                <a:spcPct val="90000"/>
              </a:lnSpc>
              <a:spcBef>
                <a:spcPts val="800"/>
              </a:spcBef>
              <a:buClr>
                <a:schemeClr val="accent1"/>
              </a:buClr>
              <a:buSzPct val="80000"/>
              <a:buFont typeface="Arial" pitchFamily="34" charset="0"/>
              <a:buChar char="•"/>
              <a:defRPr sz="2000"/>
            </a:lvl7pPr>
            <a:lvl8pPr marL="2437972" indent="-231606">
              <a:lnSpc>
                <a:spcPct val="90000"/>
              </a:lnSpc>
              <a:spcBef>
                <a:spcPts val="800"/>
              </a:spcBef>
              <a:buClr>
                <a:schemeClr val="accent1"/>
              </a:buClr>
              <a:buSzPct val="80000"/>
              <a:buFont typeface="Arial" pitchFamily="34" charset="0"/>
              <a:buChar char="•"/>
              <a:defRPr sz="2000" baseline="0"/>
            </a:lvl8pPr>
            <a:lvl9pPr marL="2742720" indent="-231606">
              <a:lnSpc>
                <a:spcPct val="90000"/>
              </a:lnSpc>
              <a:spcBef>
                <a:spcPts val="800"/>
              </a:spcBef>
              <a:buClr>
                <a:schemeClr val="accent1"/>
              </a:buClr>
              <a:buSzPct val="80000"/>
              <a:buFont typeface="Arial" pitchFamily="34" charset="0"/>
              <a:buChar char="•"/>
              <a:defRPr sz="2000" baseline="0"/>
            </a:lvl9pPr>
          </a:lstStyle>
          <a:p>
            <a:r>
              <a:rPr lang="en-US" sz="2800" dirty="0" smtClean="0">
                <a:solidFill>
                  <a:schemeClr val="accent1">
                    <a:lumMod val="20000"/>
                    <a:lumOff val="80000"/>
                  </a:schemeClr>
                </a:solidFill>
              </a:rPr>
              <a:t>static void DoWork(WorkPerformedHandler del)</a:t>
            </a:r>
          </a:p>
          <a:p>
            <a:r>
              <a:rPr lang="en-US" sz="2800" dirty="0" smtClean="0">
                <a:solidFill>
                  <a:schemeClr val="accent1">
                    <a:lumMod val="20000"/>
                    <a:lumOff val="80000"/>
                  </a:schemeClr>
                </a:solidFill>
              </a:rPr>
              <a:t>{</a:t>
            </a:r>
          </a:p>
          <a:p>
            <a:r>
              <a:rPr lang="en-US" sz="2800" dirty="0" smtClean="0">
                <a:solidFill>
                  <a:schemeClr val="accent1">
                    <a:lumMod val="20000"/>
                    <a:lumOff val="80000"/>
                  </a:schemeClr>
                </a:solidFill>
              </a:rPr>
              <a:t>  del(5, WorkType.Golf);</a:t>
            </a:r>
          </a:p>
          <a:p>
            <a:r>
              <a:rPr lang="en-US" sz="2800" dirty="0" smtClean="0">
                <a:solidFill>
                  <a:schemeClr val="accent1">
                    <a:lumMod val="20000"/>
                    <a:lumOff val="80000"/>
                  </a:schemeClr>
                </a:solidFill>
              </a:rPr>
              <a:t>} </a:t>
            </a:r>
          </a:p>
          <a:p>
            <a:r>
              <a:rPr lang="en-US" sz="2800" dirty="0" smtClean="0">
                <a:solidFill>
                  <a:schemeClr val="accent1">
                    <a:lumMod val="20000"/>
                    <a:lumOff val="80000"/>
                  </a:schemeClr>
                </a:solidFill>
              </a:rPr>
              <a:t>static void WorkPerformed(int hours, WorkType workType)</a:t>
            </a:r>
          </a:p>
          <a:p>
            <a:r>
              <a:rPr lang="en-US" sz="2800" dirty="0" smtClean="0">
                <a:solidFill>
                  <a:schemeClr val="accent1">
                    <a:lumMod val="20000"/>
                    <a:lumOff val="80000"/>
                  </a:schemeClr>
                </a:solidFill>
              </a:rPr>
              <a:t>{</a:t>
            </a:r>
          </a:p>
          <a:p>
            <a:r>
              <a:rPr lang="en-US" sz="2800" dirty="0" smtClean="0">
                <a:solidFill>
                  <a:schemeClr val="accent1">
                    <a:lumMod val="20000"/>
                    <a:lumOff val="80000"/>
                  </a:schemeClr>
                </a:solidFill>
              </a:rPr>
              <a:t>  Console.WriteLine("WorkPerformed " + hours.ToString()  </a:t>
            </a:r>
          </a:p>
          <a:p>
            <a:r>
              <a:rPr lang="en-US" sz="2800" dirty="0" smtClean="0">
                <a:solidFill>
                  <a:schemeClr val="accent1">
                    <a:lumMod val="20000"/>
                    <a:lumOff val="80000"/>
                  </a:schemeClr>
                </a:solidFill>
              </a:rPr>
              <a:t>                             + " hours of " + workType);</a:t>
            </a:r>
          </a:p>
          <a:p>
            <a:r>
              <a:rPr lang="en-US" sz="2800" dirty="0" smtClean="0">
                <a:solidFill>
                  <a:schemeClr val="accent1">
                    <a:lumMod val="20000"/>
                    <a:lumOff val="80000"/>
                  </a:schemeClr>
                </a:solidFill>
              </a:rPr>
              <a:t>}</a:t>
            </a:r>
          </a:p>
          <a:p>
            <a:r>
              <a:rPr lang="en-US" sz="2800" dirty="0" smtClean="0">
                <a:solidFill>
                  <a:schemeClr val="accent1">
                    <a:lumMod val="20000"/>
                    <a:lumOff val="80000"/>
                  </a:schemeClr>
                </a:solidFill>
              </a:rPr>
              <a:t>//TODO: </a:t>
            </a:r>
            <a:r>
              <a:rPr lang="bg-BG" sz="2800" dirty="0" smtClean="0">
                <a:solidFill>
                  <a:schemeClr val="accent1">
                    <a:lumMod val="20000"/>
                    <a:lumOff val="80000"/>
                  </a:schemeClr>
                </a:solidFill>
              </a:rPr>
              <a:t>имплементирайте логика в следващите два метода</a:t>
            </a:r>
            <a:endParaRPr lang="en-US" sz="2800" dirty="0" smtClean="0">
              <a:solidFill>
                <a:schemeClr val="accent1">
                  <a:lumMod val="20000"/>
                  <a:lumOff val="80000"/>
                </a:schemeClr>
              </a:solidFill>
            </a:endParaRPr>
          </a:p>
          <a:p>
            <a:r>
              <a:rPr lang="en-US" dirty="0" smtClean="0"/>
              <a:t>static void WorkPerformedSecond(int hours, WorkType workType)</a:t>
            </a:r>
          </a:p>
          <a:p>
            <a:r>
              <a:rPr lang="en-US" dirty="0" smtClean="0"/>
              <a:t>static void WorkPerformedThird(int hours, WorkType workType)</a:t>
            </a:r>
            <a:endParaRPr lang="en-US" sz="2800" dirty="0">
              <a:solidFill>
                <a:schemeClr val="accent1">
                  <a:lumMod val="20000"/>
                  <a:lumOff val="80000"/>
                </a:schemeClr>
              </a:solidFill>
            </a:endParaRPr>
          </a:p>
        </p:txBody>
      </p:sp>
    </p:spTree>
    <p:extLst>
      <p:ext uri="{BB962C8B-B14F-4D97-AF65-F5344CB8AC3E}">
        <p14:creationId xmlns:p14="http://schemas.microsoft.com/office/powerpoint/2010/main" val="3352535108"/>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bg-BG" dirty="0" smtClean="0"/>
              <a:t>Какво </a:t>
            </a:r>
            <a:r>
              <a:rPr lang="bg-BG" dirty="0" smtClean="0"/>
              <a:t>научихме?</a:t>
            </a:r>
            <a:endParaRPr lang="bg-BG" dirty="0"/>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solidFill>
                  <a:prstClr val="white">
                    <a:tint val="75000"/>
                  </a:prstClr>
                </a:solidFill>
              </a:rPr>
              <a:pPr/>
              <a:t>15</a:t>
            </a:fld>
            <a:endParaRPr lang="en-US" dirty="0">
              <a:solidFill>
                <a:prstClr val="white">
                  <a:tint val="75000"/>
                </a:prstClr>
              </a:solidFill>
            </a:endParaRPr>
          </a:p>
        </p:txBody>
      </p:sp>
      <p:pic>
        <p:nvPicPr>
          <p:cNvPr id="7" name="Picture 6"/>
          <p:cNvPicPr>
            <a:picLocks noChangeAspect="1"/>
          </p:cNvPicPr>
          <p:nvPr/>
        </p:nvPicPr>
        <p:blipFill>
          <a:blip r:embed="rId3" cstate="print"/>
          <a:stretch>
            <a:fillRect/>
          </a:stretch>
        </p:blipFill>
        <p:spPr>
          <a:xfrm>
            <a:off x="8304212" y="2057400"/>
            <a:ext cx="3429001" cy="4421449"/>
          </a:xfrm>
          <a:prstGeom prst="rect">
            <a:avLst/>
          </a:prstGeom>
        </p:spPr>
      </p:pic>
      <p:sp>
        <p:nvSpPr>
          <p:cNvPr id="8" name="Rectangle 3"/>
          <p:cNvSpPr>
            <a:spLocks noGrp="1" noChangeArrowheads="1"/>
          </p:cNvSpPr>
          <p:nvPr>
            <p:ph idx="4294967295"/>
          </p:nvPr>
        </p:nvSpPr>
        <p:spPr>
          <a:xfrm>
            <a:off x="190413" y="1191467"/>
            <a:ext cx="11804822" cy="5530010"/>
          </a:xfrm>
        </p:spPr>
        <p:txBody>
          <a:bodyPr>
            <a:normAutofit/>
          </a:bodyPr>
          <a:lstStyle/>
          <a:p>
            <a:pPr>
              <a:lnSpc>
                <a:spcPct val="100000"/>
              </a:lnSpc>
              <a:spcBef>
                <a:spcPts val="1200"/>
              </a:spcBef>
            </a:pPr>
            <a:r>
              <a:rPr lang="bg-BG" dirty="0" smtClean="0">
                <a:effectLst>
                  <a:outerShdw blurRad="50800" dist="38100" algn="tr" rotWithShape="0">
                    <a:prstClr val="black">
                      <a:alpha val="40000"/>
                    </a:prstClr>
                  </a:outerShdw>
                </a:effectLst>
              </a:rPr>
              <a:t>Събитията</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ни информират за настъпило действие/състояние в даден обект и дават информация, чрез </a:t>
            </a:r>
            <a:r>
              <a:rPr lang="en-US" dirty="0" err="1" smtClean="0">
                <a:solidFill>
                  <a:schemeClr val="tx2">
                    <a:lumMod val="75000"/>
                  </a:schemeClr>
                </a:solidFill>
                <a:effectLst>
                  <a:outerShdw blurRad="50800" dist="38100" algn="tr" rotWithShape="0">
                    <a:prstClr val="black">
                      <a:alpha val="40000"/>
                    </a:prstClr>
                  </a:outerShdw>
                </a:effectLst>
              </a:rPr>
              <a:t>EventArgs</a:t>
            </a:r>
            <a:endParaRPr lang="bg-BG" dirty="0" smtClean="0">
              <a:solidFill>
                <a:schemeClr val="tx2">
                  <a:lumMod val="75000"/>
                </a:schemeClr>
              </a:solidFill>
              <a:effectLst>
                <a:outerShdw blurRad="50800" dist="38100" algn="tr" rotWithShape="0">
                  <a:prstClr val="black">
                    <a:alpha val="40000"/>
                  </a:prstClr>
                </a:outerShdw>
              </a:effectLst>
            </a:endParaRPr>
          </a:p>
          <a:p>
            <a:pPr>
              <a:lnSpc>
                <a:spcPct val="100000"/>
              </a:lnSpc>
              <a:spcBef>
                <a:spcPts val="1200"/>
              </a:spcBef>
            </a:pPr>
            <a:r>
              <a:rPr lang="bg-BG" dirty="0" smtClean="0">
                <a:solidFill>
                  <a:schemeClr val="tx2">
                    <a:lumMod val="75000"/>
                  </a:schemeClr>
                </a:solidFill>
                <a:effectLst>
                  <a:outerShdw blurRad="50800" dist="38100" algn="tr" rotWithShape="0">
                    <a:prstClr val="black">
                      <a:alpha val="40000"/>
                    </a:prstClr>
                  </a:outerShdw>
                </a:effectLst>
              </a:rPr>
              <a:t>Обработчикът на събитието </a:t>
            </a:r>
            <a:r>
              <a:rPr lang="bg-BG" dirty="0" smtClean="0">
                <a:effectLst>
                  <a:outerShdw blurRad="50800" dist="38100" algn="tr" rotWithShape="0">
                    <a:prstClr val="black">
                      <a:alpha val="40000"/>
                    </a:prstClr>
                  </a:outerShdw>
                </a:effectLst>
              </a:rPr>
              <a:t>се е абонирал </a:t>
            </a:r>
          </a:p>
          <a:p>
            <a:pPr marL="0" indent="0">
              <a:lnSpc>
                <a:spcPct val="100000"/>
              </a:lnSpc>
              <a:spcBef>
                <a:spcPts val="1200"/>
              </a:spcBef>
              <a:buNone/>
            </a:pPr>
            <a:r>
              <a:rPr lang="bg-BG" dirty="0" smtClean="0">
                <a:effectLst>
                  <a:outerShdw blurRad="50800" dist="38100" algn="tr" rotWithShape="0">
                    <a:prstClr val="black">
                      <a:alpha val="40000"/>
                    </a:prstClr>
                  </a:outerShdw>
                </a:effectLst>
              </a:rPr>
              <a:t>за него и го обработва след като събитието </a:t>
            </a:r>
          </a:p>
          <a:p>
            <a:pPr marL="0" indent="0">
              <a:lnSpc>
                <a:spcPct val="100000"/>
              </a:lnSpc>
              <a:spcBef>
                <a:spcPts val="1200"/>
              </a:spcBef>
              <a:buNone/>
            </a:pPr>
            <a:r>
              <a:rPr lang="bg-BG" dirty="0" smtClean="0">
                <a:effectLst>
                  <a:outerShdw blurRad="50800" dist="38100" algn="tr" rotWithShape="0">
                    <a:prstClr val="black">
                      <a:alpha val="40000"/>
                    </a:prstClr>
                  </a:outerShdw>
                </a:effectLst>
              </a:rPr>
              <a:t>настъпи</a:t>
            </a:r>
            <a:endParaRPr lang="bg-BG" dirty="0">
              <a:effectLst>
                <a:outerShdw blurRad="50800" dist="38100" algn="tr" rotWithShape="0">
                  <a:prstClr val="black">
                    <a:alpha val="40000"/>
                  </a:prstClr>
                </a:outerShdw>
              </a:effectLst>
            </a:endParaRPr>
          </a:p>
          <a:p>
            <a:pPr>
              <a:lnSpc>
                <a:spcPct val="100000"/>
              </a:lnSpc>
              <a:spcBef>
                <a:spcPts val="1200"/>
              </a:spcBef>
            </a:pPr>
            <a:r>
              <a:rPr lang="bg-BG" dirty="0">
                <a:effectLst>
                  <a:outerShdw blurRad="50800" dist="38100" algn="tr" rotWithShape="0">
                    <a:prstClr val="black">
                      <a:alpha val="40000"/>
                    </a:prstClr>
                  </a:outerShdw>
                </a:effectLst>
              </a:rPr>
              <a:t>Делегатът е </a:t>
            </a:r>
            <a:r>
              <a:rPr lang="bg-BG" dirty="0">
                <a:solidFill>
                  <a:schemeClr val="tx2">
                    <a:lumMod val="75000"/>
                  </a:schemeClr>
                </a:solidFill>
                <a:effectLst>
                  <a:outerShdw blurRad="50800" dist="38100" algn="tr" rotWithShape="0">
                    <a:prstClr val="black">
                      <a:alpha val="40000"/>
                    </a:prstClr>
                  </a:outerShdw>
                </a:effectLst>
              </a:rPr>
              <a:t>специализиран клас</a:t>
            </a:r>
            <a:r>
              <a:rPr lang="en-US" dirty="0">
                <a:solidFill>
                  <a:schemeClr val="tx2">
                    <a:lumMod val="75000"/>
                  </a:schemeClr>
                </a:solidFill>
                <a:effectLst>
                  <a:outerShdw blurRad="50800" dist="38100" algn="tr" rotWithShape="0">
                    <a:prstClr val="black">
                      <a:alpha val="40000"/>
                    </a:prstClr>
                  </a:outerShdw>
                </a:effectLst>
              </a:rPr>
              <a:t> </a:t>
            </a:r>
            <a:r>
              <a:rPr lang="en-US" dirty="0">
                <a:effectLst>
                  <a:outerShdw blurRad="50800" dist="38100" algn="tr" rotWithShape="0">
                    <a:prstClr val="black">
                      <a:alpha val="40000"/>
                    </a:prstClr>
                  </a:outerShdw>
                </a:effectLst>
              </a:rPr>
              <a:t/>
            </a:r>
            <a:br>
              <a:rPr lang="en-US" dirty="0">
                <a:effectLst>
                  <a:outerShdw blurRad="50800" dist="38100" algn="tr" rotWithShape="0">
                    <a:prstClr val="black">
                      <a:alpha val="40000"/>
                    </a:prstClr>
                  </a:outerShdw>
                </a:effectLst>
              </a:rPr>
            </a:br>
            <a:r>
              <a:rPr lang="bg-BG" dirty="0">
                <a:effectLst>
                  <a:outerShdw blurRad="50800" dist="38100" algn="tr" rotWithShape="0">
                    <a:prstClr val="black">
                      <a:alpha val="40000"/>
                    </a:prstClr>
                  </a:outerShdw>
                </a:effectLst>
              </a:rPr>
              <a:t>често наричан </a:t>
            </a:r>
            <a:r>
              <a:rPr lang="en-US" dirty="0">
                <a:effectLst>
                  <a:outerShdw blurRad="50800" dist="38100" algn="tr" rotWithShape="0">
                    <a:prstClr val="black">
                      <a:alpha val="40000"/>
                    </a:prstClr>
                  </a:outerShdw>
                </a:effectLst>
              </a:rPr>
              <a:t>“</a:t>
            </a:r>
            <a:r>
              <a:rPr lang="bg-BG" dirty="0">
                <a:effectLst>
                  <a:outerShdw blurRad="50800" dist="38100" algn="tr" rotWithShape="0">
                    <a:prstClr val="black">
                      <a:alpha val="40000"/>
                    </a:prstClr>
                  </a:outerShdw>
                </a:effectLst>
              </a:rPr>
              <a:t>Указател към функция</a:t>
            </a:r>
            <a:r>
              <a:rPr lang="en-US" dirty="0" smtClean="0">
                <a:effectLst>
                  <a:outerShdw blurRad="50800" dist="38100" algn="tr" rotWithShape="0">
                    <a:prstClr val="black">
                      <a:alpha val="40000"/>
                    </a:prstClr>
                  </a:outerShdw>
                </a:effectLst>
              </a:rPr>
              <a:t>”</a:t>
            </a:r>
          </a:p>
          <a:p>
            <a:pPr marL="0" indent="0">
              <a:lnSpc>
                <a:spcPct val="100000"/>
              </a:lnSpc>
              <a:spcBef>
                <a:spcPts val="1200"/>
              </a:spcBef>
              <a:buNone/>
            </a:pPr>
            <a:r>
              <a:rPr lang="bg-BG"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използва се за обработка на събития</a:t>
            </a:r>
            <a:endParaRPr lang="en-US" dirty="0">
              <a:solidFill>
                <a:schemeClr val="tx2">
                  <a:lumMod val="75000"/>
                </a:schemeClr>
              </a:solidFill>
              <a:effectLst>
                <a:outerShdw blurRad="50800" dist="38100" algn="tr" rotWithShape="0">
                  <a:prstClr val="black">
                    <a:alpha val="40000"/>
                  </a:prstClr>
                </a:outerShdw>
              </a:effectLst>
            </a:endParaRPr>
          </a:p>
        </p:txBody>
      </p:sp>
    </p:spTree>
    <p:extLst>
      <p:ext uri="{BB962C8B-B14F-4D97-AF65-F5344CB8AC3E}">
        <p14:creationId xmlns:p14="http://schemas.microsoft.com/office/powerpoint/2010/main" val="384235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bg-BG" dirty="0" smtClean="0"/>
              <a:t>Комуникация между обекти. Делегати</a:t>
            </a:r>
            <a:endParaRPr lang="en-US" dirty="0"/>
          </a:p>
        </p:txBody>
      </p:sp>
      <p:sp>
        <p:nvSpPr>
          <p:cNvPr id="3" name="Text Placeholder 2"/>
          <p:cNvSpPr>
            <a:spLocks noGrp="1"/>
          </p:cNvSpPr>
          <p:nvPr>
            <p:ph type="body" sz="quarter" idx="10"/>
          </p:nvPr>
        </p:nvSpPr>
        <p:spPr>
          <a:xfrm>
            <a:off x="1529384" y="6400802"/>
            <a:ext cx="10482604" cy="363552"/>
          </a:xfrm>
        </p:spPr>
        <p:txBody>
          <a:bodyPr/>
          <a:lstStyle/>
          <a:p>
            <a:r>
              <a:rPr lang="en-US" dirty="0">
                <a:hlinkClick r:id="rId3"/>
              </a:rPr>
              <a:t>https://it-kariera.mon.bg/e-learning/</a:t>
            </a:r>
            <a:endParaRPr lang="en-US" dirty="0"/>
          </a:p>
        </p:txBody>
      </p:sp>
    </p:spTree>
    <p:extLst>
      <p:ext uri="{BB962C8B-B14F-4D97-AF65-F5344CB8AC3E}">
        <p14:creationId xmlns:p14="http://schemas.microsoft.com/office/powerpoint/2010/main" val="1218065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C014DD1E-5D91-48A3-AD6D-45FBA980D106}" type="slidenum">
              <a:rPr lang="en-US" smtClean="0">
                <a:solidFill>
                  <a:prstClr val="white">
                    <a:tint val="75000"/>
                  </a:prstClr>
                </a:solidFill>
              </a:rPr>
              <a:pPr/>
              <a:t>17</a:t>
            </a:fld>
            <a:endParaRPr lang="en-US" dirty="0">
              <a:solidFill>
                <a:prstClr val="white">
                  <a:tint val="75000"/>
                </a:prstClr>
              </a:solidFill>
            </a:endParaRPr>
          </a:p>
        </p:txBody>
      </p:sp>
      <p:sp>
        <p:nvSpPr>
          <p:cNvPr id="3" name="Content Placeholder 2"/>
          <p:cNvSpPr>
            <a:spLocks noGrp="1"/>
          </p:cNvSpPr>
          <p:nvPr>
            <p:ph idx="1"/>
          </p:nvPr>
        </p:nvSpPr>
        <p:spPr>
          <a:xfrm>
            <a:off x="190413" y="1151121"/>
            <a:ext cx="11804822" cy="5570355"/>
          </a:xfrm>
        </p:spPr>
        <p:txBody>
          <a:bodyPr>
            <a:normAutofit/>
          </a:bodyPr>
          <a:lstStyle/>
          <a:p>
            <a:r>
              <a:rPr lang="bg-BG" dirty="0"/>
              <a:t>Настоящият курс </a:t>
            </a:r>
            <a:r>
              <a:rPr lang="en-US" dirty="0"/>
              <a:t>(</a:t>
            </a:r>
            <a:r>
              <a:rPr lang="bg-BG" dirty="0"/>
              <a:t>слайдове</a:t>
            </a:r>
            <a:r>
              <a:rPr lang="en-US" dirty="0"/>
              <a:t>, </a:t>
            </a:r>
            <a:r>
              <a:rPr lang="bg-BG" dirty="0"/>
              <a:t>примери</a:t>
            </a:r>
            <a:r>
              <a:rPr lang="en-US" dirty="0"/>
              <a:t>, </a:t>
            </a:r>
            <a:r>
              <a:rPr lang="bg-BG" dirty="0"/>
              <a:t>видео</a:t>
            </a:r>
            <a:r>
              <a:rPr lang="en-US" dirty="0"/>
              <a:t>, </a:t>
            </a:r>
            <a:r>
              <a:rPr lang="bg-BG" dirty="0"/>
              <a:t>задачи и др.</a:t>
            </a:r>
            <a:r>
              <a:rPr lang="en-US" dirty="0"/>
              <a:t>)</a:t>
            </a:r>
            <a:r>
              <a:rPr lang="bg-BG" dirty="0"/>
              <a:t> се разпространяват под свободен лиценз </a:t>
            </a:r>
            <a:r>
              <a:rPr lang="en-US" dirty="0"/>
              <a:t>"</a:t>
            </a:r>
            <a:r>
              <a:rPr lang="en-US" dirty="0">
                <a:hlinkClick r:id="rId3"/>
              </a:rPr>
              <a:t>Creative Commons </a:t>
            </a:r>
            <a:r>
              <a:rPr lang="en-US" noProof="1">
                <a:hlinkClick r:id="rId3"/>
              </a:rPr>
              <a:t>Attribution-NonCommercial-ShareAlike</a:t>
            </a:r>
            <a:r>
              <a:rPr lang="en-US" dirty="0">
                <a:hlinkClick r:id="rId3"/>
              </a:rPr>
              <a:t> 4.0 International</a:t>
            </a:r>
            <a:r>
              <a:rPr lang="en-US" dirty="0"/>
              <a:t>"</a:t>
            </a:r>
            <a:endParaRPr lang="bg-BG" dirty="0"/>
          </a:p>
          <a:p>
            <a:endParaRPr lang="bg-BG" sz="2400" dirty="0"/>
          </a:p>
          <a:p>
            <a:endParaRPr lang="bg-BG" sz="2400" dirty="0"/>
          </a:p>
          <a:p>
            <a:endParaRPr lang="bg-BG" sz="2400" dirty="0"/>
          </a:p>
          <a:p>
            <a:endParaRPr lang="bg-BG" sz="2400" dirty="0"/>
          </a:p>
          <a:p>
            <a:pPr>
              <a:spcBef>
                <a:spcPts val="1800"/>
              </a:spcBef>
            </a:pPr>
            <a:r>
              <a:rPr lang="bg-BG" sz="2400" dirty="0"/>
              <a:t>Благодарности</a:t>
            </a:r>
            <a:r>
              <a:rPr lang="en-US" sz="2400" dirty="0"/>
              <a:t>: </a:t>
            </a:r>
            <a:r>
              <a:rPr lang="bg-BG" sz="2400" dirty="0"/>
              <a:t>настоящият материал може да съдържа части от следните източници</a:t>
            </a:r>
            <a:endParaRPr lang="en-US" sz="2400" dirty="0"/>
          </a:p>
          <a:p>
            <a:pPr lvl="1"/>
            <a:r>
              <a:rPr lang="bg-BG" sz="2000" dirty="0"/>
              <a:t>Книга </a:t>
            </a:r>
            <a:r>
              <a:rPr lang="en-US" sz="2000" dirty="0"/>
              <a:t>"</a:t>
            </a:r>
            <a:r>
              <a:rPr lang="bg-BG" sz="2000" dirty="0">
                <a:hlinkClick r:id="rId4"/>
              </a:rPr>
              <a:t>Основи на програмирането със </a:t>
            </a:r>
            <a:r>
              <a:rPr lang="en-US" sz="2000" dirty="0">
                <a:hlinkClick r:id="rId4"/>
              </a:rPr>
              <a:t>C#"</a:t>
            </a:r>
            <a:r>
              <a:rPr lang="bg-BG" sz="2000" dirty="0"/>
              <a:t> от Светлин Наков и колектив с лиценз</a:t>
            </a:r>
            <a:r>
              <a:rPr lang="en-US" sz="2000" dirty="0"/>
              <a:t> </a:t>
            </a:r>
            <a:r>
              <a:rPr lang="en-US" sz="2000" dirty="0">
                <a:hlinkClick r:id="rId5"/>
              </a:rPr>
              <a:t>CC-BY-SA</a:t>
            </a:r>
            <a:endParaRPr lang="bg-BG" sz="2000" dirty="0"/>
          </a:p>
        </p:txBody>
      </p:sp>
      <p:sp>
        <p:nvSpPr>
          <p:cNvPr id="2" name="Title 1"/>
          <p:cNvSpPr>
            <a:spLocks noGrp="1"/>
          </p:cNvSpPr>
          <p:nvPr>
            <p:ph type="title"/>
          </p:nvPr>
        </p:nvSpPr>
        <p:spPr/>
        <p:txBody>
          <a:bodyPr>
            <a:normAutofit/>
          </a:bodyPr>
          <a:lstStyle/>
          <a:p>
            <a:r>
              <a:rPr lang="bg-BG" dirty="0"/>
              <a:t>Лиценз</a:t>
            </a:r>
            <a:endParaRPr lang="en-US" dirty="0"/>
          </a:p>
        </p:txBody>
      </p:sp>
      <p:pic>
        <p:nvPicPr>
          <p:cNvPr id="8" name="Picture 4">
            <a:hlinkClick r:id="rId3" tooltip="This work is licensed under the &quot;Creative Commons Attribution-NonCommercial-ShareAlike 4.0 International&quot; license"/>
          </p:cNvPr>
          <p:cNvPicPr>
            <a:picLocks noChangeAspect="1" noChangeArrowheads="1"/>
          </p:cNvPicPr>
          <p:nvPr/>
        </p:nvPicPr>
        <p:blipFill>
          <a:blip r:embed="rId6"/>
          <a:srcRect/>
          <a:stretch>
            <a:fillRect/>
          </a:stretch>
        </p:blipFill>
        <p:spPr bwMode="auto">
          <a:xfrm>
            <a:off x="4507637" y="3462620"/>
            <a:ext cx="3170776" cy="1109380"/>
          </a:xfrm>
          <a:prstGeom prst="roundRect">
            <a:avLst>
              <a:gd name="adj" fmla="val 4326"/>
            </a:avLst>
          </a:prstGeom>
          <a:noFill/>
          <a:ln>
            <a:solidFill>
              <a:schemeClr val="accent2">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741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normAutofit/>
          </a:bodyPr>
          <a:lstStyle/>
          <a:p>
            <a:r>
              <a:rPr lang="bg-BG" dirty="0"/>
              <a:t>Съдържание</a:t>
            </a:r>
          </a:p>
        </p:txBody>
      </p:sp>
      <p:sp>
        <p:nvSpPr>
          <p:cNvPr id="2" name="Slide Number Placeholder 1"/>
          <p:cNvSpPr>
            <a:spLocks noGrp="1"/>
          </p:cNvSpPr>
          <p:nvPr>
            <p:ph type="sldNum" sz="quarter" idx="4"/>
          </p:nvPr>
        </p:nvSpPr>
        <p:spPr>
          <a:xfrm>
            <a:off x="11566412" y="6525002"/>
            <a:ext cx="428822" cy="196477"/>
          </a:xfrm>
        </p:spPr>
        <p:txBody>
          <a:bodyPr/>
          <a:lstStyle/>
          <a:p>
            <a:fld id="{C014DD1E-5D91-48A3-AD6D-45FBA980D106}" type="slidenum">
              <a:rPr lang="en-US" smtClean="0"/>
              <a:pPr/>
              <a:t>2</a:t>
            </a:fld>
            <a:endParaRPr lang="en-US" dirty="0"/>
          </a:p>
        </p:txBody>
      </p:sp>
      <p:pic>
        <p:nvPicPr>
          <p:cNvPr id="7" name="Picture 6"/>
          <p:cNvPicPr>
            <a:picLocks noChangeAspect="1"/>
          </p:cNvPicPr>
          <p:nvPr/>
        </p:nvPicPr>
        <p:blipFill>
          <a:blip r:embed="rId3" cstate="print"/>
          <a:stretch>
            <a:fillRect/>
          </a:stretch>
        </p:blipFill>
        <p:spPr>
          <a:xfrm>
            <a:off x="8304212" y="2057400"/>
            <a:ext cx="3429001" cy="4421449"/>
          </a:xfrm>
          <a:prstGeom prst="rect">
            <a:avLst/>
          </a:prstGeom>
        </p:spPr>
      </p:pic>
      <p:sp>
        <p:nvSpPr>
          <p:cNvPr id="8" name="Rectangle 3"/>
          <p:cNvSpPr>
            <a:spLocks noGrp="1" noChangeArrowheads="1"/>
          </p:cNvSpPr>
          <p:nvPr>
            <p:ph idx="4294967295"/>
          </p:nvPr>
        </p:nvSpPr>
        <p:spPr>
          <a:xfrm>
            <a:off x="190413" y="1191467"/>
            <a:ext cx="11804822" cy="5530010"/>
          </a:xfrm>
        </p:spPr>
        <p:txBody>
          <a:bodyPr>
            <a:normAutofit/>
          </a:bodyPr>
          <a:lstStyle/>
          <a:p>
            <a:pPr marL="442913" indent="-442913">
              <a:lnSpc>
                <a:spcPct val="100000"/>
              </a:lnSpc>
              <a:spcBef>
                <a:spcPts val="500"/>
              </a:spcBef>
              <a:buFontTx/>
              <a:buAutoNum type="arabicPeriod"/>
            </a:pPr>
            <a:r>
              <a:rPr lang="bg-BG" smtClean="0"/>
              <a:t>Въведение в събитийното програмиране</a:t>
            </a:r>
          </a:p>
          <a:p>
            <a:pPr marL="442913" indent="-442913">
              <a:lnSpc>
                <a:spcPct val="100000"/>
              </a:lnSpc>
              <a:spcBef>
                <a:spcPts val="500"/>
              </a:spcBef>
              <a:buFontTx/>
              <a:buAutoNum type="arabicPeriod"/>
            </a:pPr>
            <a:r>
              <a:rPr lang="bg-BG" dirty="0" smtClean="0"/>
              <a:t>Делегати</a:t>
            </a:r>
            <a:endParaRPr lang="en-US" dirty="0"/>
          </a:p>
        </p:txBody>
      </p:sp>
    </p:spTree>
    <p:extLst>
      <p:ext uri="{BB962C8B-B14F-4D97-AF65-F5344CB8AC3E}">
        <p14:creationId xmlns:p14="http://schemas.microsoft.com/office/powerpoint/2010/main" val="84385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solidFill>
                  <a:prstClr val="white">
                    <a:tint val="75000"/>
                  </a:prstClr>
                </a:solidFill>
              </a:rPr>
              <a:pPr>
                <a:defRPr/>
              </a:pPr>
              <a:t>3</a:t>
            </a:fld>
            <a:endParaRPr lang="en-US" dirty="0">
              <a:solidFill>
                <a:prstClr val="white">
                  <a:tint val="75000"/>
                </a:prstClr>
              </a:solidFill>
            </a:endParaRPr>
          </a:p>
        </p:txBody>
      </p:sp>
      <p:sp>
        <p:nvSpPr>
          <p:cNvPr id="3" name="Content Placeholder 2"/>
          <p:cNvSpPr>
            <a:spLocks noGrp="1"/>
          </p:cNvSpPr>
          <p:nvPr>
            <p:ph idx="1"/>
          </p:nvPr>
        </p:nvSpPr>
        <p:spPr/>
        <p:txBody>
          <a:bodyPr>
            <a:normAutofit/>
          </a:bodyPr>
          <a:lstStyle/>
          <a:p>
            <a:r>
              <a:rPr lang="bg-BG" dirty="0" smtClean="0">
                <a:effectLst>
                  <a:outerShdw blurRad="50800" dist="38100" algn="tr" rotWithShape="0">
                    <a:prstClr val="black">
                      <a:alpha val="40000"/>
                    </a:prstClr>
                  </a:outerShdw>
                </a:effectLst>
              </a:rPr>
              <a:t>Събитията са уведомления</a:t>
            </a:r>
          </a:p>
          <a:p>
            <a:pPr marL="0" indent="0">
              <a:buNone/>
            </a:pPr>
            <a:r>
              <a:rPr lang="bg-BG" dirty="0" smtClean="0">
                <a:solidFill>
                  <a:schemeClr val="tx2">
                    <a:lumMod val="75000"/>
                  </a:schemeClr>
                </a:solidFill>
                <a:effectLst>
                  <a:outerShdw blurRad="50800" dist="38100" algn="tr" rotWithShape="0">
                    <a:prstClr val="black">
                      <a:alpha val="40000"/>
                    </a:prstClr>
                  </a:outerShdw>
                </a:effectLst>
              </a:rPr>
              <a:t>известия</a:t>
            </a:r>
            <a:r>
              <a:rPr lang="bg-BG" dirty="0" smtClean="0">
                <a:effectLst>
                  <a:outerShdw blurRad="50800" dist="38100" algn="tr" rotWithShape="0">
                    <a:prstClr val="black">
                      <a:alpha val="40000"/>
                    </a:prstClr>
                  </a:outerShdw>
                </a:effectLst>
              </a:rPr>
              <a:t>  </a:t>
            </a:r>
            <a:endParaRPr lang="bg-BG" dirty="0" smtClean="0">
              <a:solidFill>
                <a:schemeClr val="tx2">
                  <a:lumMod val="75000"/>
                </a:schemeClr>
              </a:solidFill>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Играят </a:t>
            </a:r>
            <a:r>
              <a:rPr lang="bg-BG" dirty="0" smtClean="0">
                <a:effectLst>
                  <a:outerShdw blurRad="50800" dist="38100" algn="tr" rotWithShape="0">
                    <a:prstClr val="black">
                      <a:alpha val="40000"/>
                    </a:prstClr>
                  </a:outerShdw>
                </a:effectLst>
              </a:rPr>
              <a:t>централна роля в</a:t>
            </a:r>
            <a:r>
              <a:rPr lang="en-US" dirty="0">
                <a:effectLst>
                  <a:outerShdw blurRad="50800" dist="38100" algn="tr" rotWithShape="0">
                    <a:prstClr val="black">
                      <a:alpha val="40000"/>
                    </a:prstClr>
                  </a:outerShdw>
                </a:effectLst>
              </a:rPr>
              <a:t/>
            </a:r>
            <a:br>
              <a:rPr lang="en-US" dirty="0">
                <a:effectLst>
                  <a:outerShdw blurRad="50800" dist="38100" algn="tr" rotWithShape="0">
                    <a:prstClr val="black">
                      <a:alpha val="40000"/>
                    </a:prstClr>
                  </a:outerShdw>
                </a:effectLst>
              </a:rPr>
            </a:br>
            <a:r>
              <a:rPr lang="en-US" dirty="0">
                <a:effectLst>
                  <a:outerShdw blurRad="50800" dist="38100" algn="tr" rotWithShape="0">
                    <a:prstClr val="black">
                      <a:alpha val="40000"/>
                    </a:prstClr>
                  </a:outerShdw>
                </a:effectLst>
              </a:rPr>
              <a:t>.NET framework</a:t>
            </a:r>
          </a:p>
          <a:p>
            <a:r>
              <a:rPr lang="bg-BG" dirty="0" smtClean="0">
                <a:effectLst>
                  <a:outerShdw blurRad="50800" dist="38100" algn="tr" rotWithShape="0">
                    <a:prstClr val="black">
                      <a:alpha val="40000"/>
                    </a:prstClr>
                  </a:outerShdw>
                </a:effectLst>
              </a:rPr>
              <a:t>Дават начина за </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задействане</a:t>
            </a:r>
          </a:p>
          <a:p>
            <a:pPr marL="0" indent="0">
              <a:buNone/>
            </a:pPr>
            <a:r>
              <a:rPr lang="bg-BG" dirty="0">
                <a:solidFill>
                  <a:schemeClr val="tx2">
                    <a:lumMod val="75000"/>
                  </a:schemeClr>
                </a:solidFill>
                <a:effectLst>
                  <a:outerShdw blurRad="50800" dist="38100" algn="tr" rotWithShape="0">
                    <a:prstClr val="black">
                      <a:alpha val="40000"/>
                    </a:prstClr>
                  </a:outerShdw>
                </a:effectLst>
              </a:rPr>
              <a:t>н</a:t>
            </a:r>
            <a:r>
              <a:rPr lang="bg-BG" dirty="0" smtClean="0">
                <a:solidFill>
                  <a:schemeClr val="tx2">
                    <a:lumMod val="75000"/>
                  </a:schemeClr>
                </a:solidFill>
                <a:effectLst>
                  <a:outerShdw blurRad="50800" dist="38100" algn="tr" rotWithShape="0">
                    <a:prstClr val="black">
                      <a:alpha val="40000"/>
                    </a:prstClr>
                  </a:outerShdw>
                </a:effectLst>
              </a:rPr>
              <a:t>а уведомления</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от потребителя </a:t>
            </a:r>
          </a:p>
          <a:p>
            <a:pPr marL="0" indent="0">
              <a:buNone/>
            </a:pPr>
            <a:r>
              <a:rPr lang="bg-BG" dirty="0" smtClean="0">
                <a:effectLst>
                  <a:outerShdw blurRad="50800" dist="38100" algn="tr" rotWithShape="0">
                    <a:prstClr val="black">
                      <a:alpha val="40000"/>
                    </a:prstClr>
                  </a:outerShdw>
                </a:effectLst>
              </a:rPr>
              <a:t>или от обект</a:t>
            </a:r>
            <a:endParaRPr lang="en-US" dirty="0">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Какво са събитията</a:t>
            </a:r>
            <a:r>
              <a:rPr lang="en-US" dirty="0" smtClean="0">
                <a:effectLst>
                  <a:outerShdw blurRad="50800" dist="38100" algn="tr" rotWithShape="0">
                    <a:prstClr val="black">
                      <a:alpha val="40000"/>
                    </a:prstClr>
                  </a:outerShdw>
                </a:effectLst>
              </a:rPr>
              <a:t>?</a:t>
            </a:r>
            <a:endParaRPr lang="en-US" dirty="0"/>
          </a:p>
        </p:txBody>
      </p:sp>
      <p:pic>
        <p:nvPicPr>
          <p:cNvPr id="5" name="Picture 4"/>
          <p:cNvPicPr>
            <a:picLocks noChangeAspect="1"/>
          </p:cNvPicPr>
          <p:nvPr/>
        </p:nvPicPr>
        <p:blipFill>
          <a:blip r:embed="rId3"/>
          <a:stretch>
            <a:fillRect/>
          </a:stretch>
        </p:blipFill>
        <p:spPr>
          <a:xfrm>
            <a:off x="6608850" y="1295400"/>
            <a:ext cx="5200562" cy="4130155"/>
          </a:xfrm>
          <a:prstGeom prst="rect">
            <a:avLst/>
          </a:prstGeom>
        </p:spPr>
      </p:pic>
    </p:spTree>
    <p:extLst>
      <p:ext uri="{BB962C8B-B14F-4D97-AF65-F5344CB8AC3E}">
        <p14:creationId xmlns:p14="http://schemas.microsoft.com/office/powerpoint/2010/main" val="16168755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solidFill>
                  <a:prstClr val="white">
                    <a:tint val="75000"/>
                  </a:prstClr>
                </a:solidFill>
              </a:rPr>
              <a:pPr>
                <a:defRPr/>
              </a:pPr>
              <a:t>4</a:t>
            </a:fld>
            <a:endParaRPr lang="en-US" dirty="0">
              <a:solidFill>
                <a:prstClr val="white">
                  <a:tint val="75000"/>
                </a:prstClr>
              </a:solidFill>
            </a:endParaRPr>
          </a:p>
        </p:txBody>
      </p:sp>
      <p:sp>
        <p:nvSpPr>
          <p:cNvPr id="3" name="Content Placeholder 2"/>
          <p:cNvSpPr>
            <a:spLocks noGrp="1"/>
          </p:cNvSpPr>
          <p:nvPr>
            <p:ph idx="1"/>
          </p:nvPr>
        </p:nvSpPr>
        <p:spPr/>
        <p:txBody>
          <a:bodyPr>
            <a:normAutofit/>
          </a:bodyPr>
          <a:lstStyle/>
          <a:p>
            <a:r>
              <a:rPr lang="bg-BG" dirty="0" smtClean="0">
                <a:effectLst>
                  <a:outerShdw blurRad="50800" dist="38100" algn="tr" rotWithShape="0">
                    <a:prstClr val="black">
                      <a:alpha val="40000"/>
                    </a:prstClr>
                  </a:outerShdw>
                </a:effectLst>
              </a:rPr>
              <a:t>Събитията </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сигнализират</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появата на действие/обявяване</a:t>
            </a:r>
          </a:p>
          <a:p>
            <a:r>
              <a:rPr lang="bg-BG" dirty="0" smtClean="0">
                <a:effectLst>
                  <a:outerShdw blurRad="50800" dist="38100" algn="tr" rotWithShape="0">
                    <a:prstClr val="black">
                      <a:alpha val="40000"/>
                    </a:prstClr>
                  </a:outerShdw>
                </a:effectLst>
              </a:rPr>
              <a:t>Обектите, създаващи събития</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не е необходимо изрично да знаят </a:t>
            </a:r>
            <a:r>
              <a:rPr lang="bg-BG" dirty="0" smtClean="0">
                <a:effectLst>
                  <a:outerShdw blurRad="50800" dist="38100" algn="tr" rotWithShape="0">
                    <a:prstClr val="black">
                      <a:alpha val="40000"/>
                    </a:prstClr>
                  </a:outerShdw>
                </a:effectLst>
              </a:rPr>
              <a:t>кои</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обекти ще обработват събитието</a:t>
            </a:r>
            <a:endParaRPr lang="en-US" dirty="0" smtClean="0">
              <a:solidFill>
                <a:schemeClr val="tx2">
                  <a:lumMod val="75000"/>
                </a:schemeClr>
              </a:solidFill>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Събитията дават </a:t>
            </a:r>
            <a:r>
              <a:rPr lang="en-US" noProof="1" smtClean="0">
                <a:solidFill>
                  <a:schemeClr val="tx2">
                    <a:lumMod val="75000"/>
                  </a:schemeClr>
                </a:solidFill>
                <a:effectLst>
                  <a:outerShdw blurRad="50800" dist="38100" algn="tr" rotWithShape="0">
                    <a:prstClr val="black">
                      <a:alpha val="40000"/>
                    </a:prstClr>
                  </a:outerShdw>
                </a:effectLst>
              </a:rPr>
              <a:t>EventArgs</a:t>
            </a:r>
            <a:r>
              <a:rPr lang="en-US" dirty="0" smtClean="0">
                <a:solidFill>
                  <a:schemeClr val="tx2">
                    <a:lumMod val="75000"/>
                  </a:schemeClr>
                </a:solidFill>
                <a:effectLst>
                  <a:outerShdw blurRad="50800" dist="38100" algn="tr" rotWithShape="0">
                    <a:prstClr val="black">
                      <a:alpha val="40000"/>
                    </a:prstClr>
                  </a:outerShdw>
                </a:effectLst>
              </a:rPr>
              <a:t>(</a:t>
            </a:r>
            <a:r>
              <a:rPr lang="bg-BG" dirty="0" smtClean="0">
                <a:solidFill>
                  <a:schemeClr val="tx2">
                    <a:lumMod val="75000"/>
                  </a:schemeClr>
                </a:solidFill>
                <a:effectLst>
                  <a:outerShdw blurRad="50800" dist="38100" algn="tr" rotWithShape="0">
                    <a:prstClr val="black">
                      <a:alpha val="40000"/>
                    </a:prstClr>
                  </a:outerShdw>
                </a:effectLst>
              </a:rPr>
              <a:t>данни за събитието</a:t>
            </a:r>
            <a:r>
              <a:rPr lang="en-US" dirty="0" smtClean="0">
                <a:solidFill>
                  <a:schemeClr val="tx2">
                    <a:lumMod val="75000"/>
                  </a:schemeClr>
                </a:solidFill>
                <a:effectLst>
                  <a:outerShdw blurRad="50800" dist="38100" algn="tr" rotWithShape="0">
                    <a:prstClr val="black">
                      <a:alpha val="40000"/>
                    </a:prstClr>
                  </a:outerShdw>
                </a:effectLst>
              </a:rPr>
              <a:t>)</a:t>
            </a:r>
            <a:endParaRPr lang="en-US" dirty="0">
              <a:solidFill>
                <a:schemeClr val="tx2">
                  <a:lumMod val="75000"/>
                </a:schemeClr>
              </a:solidFill>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Какво са събитията</a:t>
            </a:r>
            <a:r>
              <a:rPr lang="en-US" dirty="0" smtClean="0">
                <a:effectLst>
                  <a:outerShdw blurRad="50800" dist="38100" algn="tr" rotWithShape="0">
                    <a:prstClr val="black">
                      <a:alpha val="40000"/>
                    </a:prstClr>
                  </a:outerShdw>
                </a:effectLst>
              </a:rPr>
              <a:t>?</a:t>
            </a:r>
            <a:endParaRPr lang="en-US" dirty="0"/>
          </a:p>
        </p:txBody>
      </p:sp>
      <p:grpSp>
        <p:nvGrpSpPr>
          <p:cNvPr id="8" name="Group 7"/>
          <p:cNvGrpSpPr/>
          <p:nvPr/>
        </p:nvGrpSpPr>
        <p:grpSpPr>
          <a:xfrm>
            <a:off x="2703512" y="4428309"/>
            <a:ext cx="6781800" cy="1286691"/>
            <a:chOff x="2665412" y="4267200"/>
            <a:chExt cx="6781800" cy="1286691"/>
          </a:xfrm>
        </p:grpSpPr>
        <p:sp>
          <p:nvSpPr>
            <p:cNvPr id="6" name="Text Box 16">
              <a:extLst>
                <a:ext uri="{FF2B5EF4-FFF2-40B4-BE49-F238E27FC236}">
                  <a16:creationId xmlns:a16="http://schemas.microsoft.com/office/drawing/2014/main" xmlns="" id="{94F49E56-789A-4A37-AA11-F750F9DBF215}"/>
                </a:ext>
              </a:extLst>
            </p:cNvPr>
            <p:cNvSpPr txBox="1">
              <a:spLocks noChangeArrowheads="1"/>
            </p:cNvSpPr>
            <p:nvPr/>
          </p:nvSpPr>
          <p:spPr bwMode="auto">
            <a:xfrm>
              <a:off x="2665412" y="4334691"/>
              <a:ext cx="2514600" cy="1219200"/>
            </a:xfrm>
            <a:prstGeom prst="roundRect">
              <a:avLst/>
            </a:prstGeom>
            <a:solidFill>
              <a:srgbClr val="B5DBE5">
                <a:alpha val="14902"/>
              </a:srgbClr>
            </a:solidFill>
            <a:ln w="38100" algn="ctr">
              <a:solidFill>
                <a:schemeClr val="accent1"/>
              </a:solidFill>
              <a:miter lim="800000"/>
              <a:headEnd/>
              <a:tailEnd/>
            </a:ln>
            <a:effectLst/>
          </p:spPr>
          <p:txBody>
            <a:bodyPr wrap="none" anchor="ctr"/>
            <a:lstStyle/>
            <a:p>
              <a:pPr algn="ctr">
                <a:lnSpc>
                  <a:spcPct val="95000"/>
                </a:lnSpc>
                <a:defRPr/>
              </a:pPr>
              <a:r>
                <a:rPr lang="bg-BG" sz="3600" b="1" noProof="1" smtClean="0">
                  <a:solidFill>
                    <a:srgbClr val="F0A22E">
                      <a:lumMod val="60000"/>
                      <a:lumOff val="40000"/>
                    </a:srgbClr>
                  </a:solidFill>
                  <a:effectLst>
                    <a:outerShdw blurRad="38100" dist="38100" dir="2700000" algn="tl">
                      <a:srgbClr val="000000">
                        <a:alpha val="43137"/>
                      </a:srgbClr>
                    </a:outerShdw>
                  </a:effectLst>
                  <a:latin typeface="Consolas" pitchFamily="49" charset="0"/>
                </a:rPr>
                <a:t>Бутон</a:t>
              </a:r>
              <a:endParaRPr lang="en-US" b="1" noProof="1">
                <a:solidFill>
                  <a:srgbClr val="F0A22E">
                    <a:lumMod val="60000"/>
                    <a:lumOff val="40000"/>
                  </a:srgbClr>
                </a:solidFill>
                <a:effectLst>
                  <a:outerShdw blurRad="38100" dist="38100" dir="2700000" algn="tl">
                    <a:srgbClr val="000000">
                      <a:alpha val="43137"/>
                    </a:srgbClr>
                  </a:outerShdw>
                </a:effectLst>
                <a:latin typeface="Consolas" pitchFamily="49" charset="0"/>
              </a:endParaRPr>
            </a:p>
          </p:txBody>
        </p:sp>
        <p:sp>
          <p:nvSpPr>
            <p:cNvPr id="7" name="Right Arrow 6"/>
            <p:cNvSpPr/>
            <p:nvPr/>
          </p:nvSpPr>
          <p:spPr>
            <a:xfrm>
              <a:off x="5561012" y="4267200"/>
              <a:ext cx="3886200" cy="1286691"/>
            </a:xfrm>
            <a:prstGeom prst="rightArrow">
              <a:avLst/>
            </a:prstGeom>
            <a:ln>
              <a:headEnd/>
              <a:tailEnd/>
            </a:ln>
          </p:spPr>
          <p:style>
            <a:lnRef idx="0">
              <a:schemeClr val="accent6"/>
            </a:lnRef>
            <a:fillRef idx="3">
              <a:schemeClr val="accent6"/>
            </a:fillRef>
            <a:effectRef idx="3">
              <a:schemeClr val="accent6"/>
            </a:effectRef>
            <a:fontRef idx="minor">
              <a:schemeClr val="lt1"/>
            </a:fontRef>
          </p:style>
          <p:txBody>
            <a:bodyPr wrap="none" anchor="ctr"/>
            <a:lstStyle/>
            <a:p>
              <a:pPr algn="ctr">
                <a:lnSpc>
                  <a:spcPct val="95000"/>
                </a:lnSpc>
              </a:pPr>
              <a:r>
                <a:rPr lang="bg-BG" sz="3600" b="1" dirty="0" smtClean="0">
                  <a:solidFill>
                    <a:srgbClr val="F0A22E">
                      <a:lumMod val="60000"/>
                      <a:lumOff val="40000"/>
                    </a:srgbClr>
                  </a:solidFill>
                  <a:effectLst>
                    <a:outerShdw blurRad="38100" dist="38100" dir="2700000" algn="tl">
                      <a:srgbClr val="000000">
                        <a:alpha val="43137"/>
                      </a:srgbClr>
                    </a:outerShdw>
                  </a:effectLst>
                  <a:latin typeface="Consolas" pitchFamily="49" charset="0"/>
                </a:rPr>
                <a:t>Събитие </a:t>
              </a:r>
              <a:r>
                <a:rPr lang="en-US" sz="3600" b="1" dirty="0" smtClean="0">
                  <a:solidFill>
                    <a:srgbClr val="F0A22E">
                      <a:lumMod val="60000"/>
                      <a:lumOff val="40000"/>
                    </a:srgbClr>
                  </a:solidFill>
                  <a:effectLst>
                    <a:outerShdw blurRad="38100" dist="38100" dir="2700000" algn="tl">
                      <a:srgbClr val="000000">
                        <a:alpha val="43137"/>
                      </a:srgbClr>
                    </a:outerShdw>
                  </a:effectLst>
                  <a:latin typeface="Consolas" pitchFamily="49" charset="0"/>
                </a:rPr>
                <a:t>Click</a:t>
              </a:r>
              <a:endParaRPr lang="en-US" sz="3600" b="1" dirty="0">
                <a:solidFill>
                  <a:srgbClr val="F0A22E">
                    <a:lumMod val="60000"/>
                    <a:lumOff val="40000"/>
                  </a:srgbClr>
                </a:solidFill>
                <a:effectLst>
                  <a:outerShdw blurRad="38100" dist="38100" dir="2700000" algn="tl">
                    <a:srgbClr val="000000">
                      <a:alpha val="43137"/>
                    </a:srgbClr>
                  </a:outerShdw>
                </a:effectLst>
                <a:latin typeface="Consolas" pitchFamily="49" charset="0"/>
              </a:endParaRPr>
            </a:p>
          </p:txBody>
        </p:sp>
      </p:grpSp>
    </p:spTree>
    <p:extLst>
      <p:ext uri="{BB962C8B-B14F-4D97-AF65-F5344CB8AC3E}">
        <p14:creationId xmlns:p14="http://schemas.microsoft.com/office/powerpoint/2010/main" val="586581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solidFill>
                  <a:prstClr val="white">
                    <a:tint val="75000"/>
                  </a:prstClr>
                </a:solidFill>
              </a:rPr>
              <a:pPr>
                <a:defRPr/>
              </a:pPr>
              <a:t>5</a:t>
            </a:fld>
            <a:endParaRPr lang="en-US" dirty="0">
              <a:solidFill>
                <a:prstClr val="white">
                  <a:tint val="75000"/>
                </a:prstClr>
              </a:solidFill>
            </a:endParaRPr>
          </a:p>
        </p:txBody>
      </p:sp>
      <p:sp>
        <p:nvSpPr>
          <p:cNvPr id="3" name="Content Placeholder 2"/>
          <p:cNvSpPr>
            <a:spLocks noGrp="1"/>
          </p:cNvSpPr>
          <p:nvPr>
            <p:ph idx="1"/>
          </p:nvPr>
        </p:nvSpPr>
        <p:spPr/>
        <p:txBody>
          <a:bodyPr>
            <a:normAutofit/>
          </a:bodyPr>
          <a:lstStyle/>
          <a:p>
            <a:r>
              <a:rPr lang="bg-BG" dirty="0" smtClean="0">
                <a:effectLst>
                  <a:outerShdw blurRad="50800" dist="38100" algn="tr" rotWithShape="0">
                    <a:prstClr val="black">
                      <a:alpha val="40000"/>
                    </a:prstClr>
                  </a:outerShdw>
                </a:effectLst>
              </a:rPr>
              <a:t>Делегатът е </a:t>
            </a:r>
            <a:r>
              <a:rPr lang="bg-BG" dirty="0" smtClean="0">
                <a:solidFill>
                  <a:schemeClr val="tx2">
                    <a:lumMod val="75000"/>
                  </a:schemeClr>
                </a:solidFill>
                <a:effectLst>
                  <a:outerShdw blurRad="50800" dist="38100" algn="tr" rotWithShape="0">
                    <a:prstClr val="black">
                      <a:alpha val="40000"/>
                    </a:prstClr>
                  </a:outerShdw>
                </a:effectLst>
              </a:rPr>
              <a:t>специализиран клас,</a:t>
            </a:r>
            <a:r>
              <a:rPr lang="en-US"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често наричан </a:t>
            </a:r>
            <a:r>
              <a:rPr lang="en-US" dirty="0" smtClean="0">
                <a:effectLst>
                  <a:outerShdw blurRad="50800" dist="38100" algn="tr" rotWithShape="0">
                    <a:prstClr val="black">
                      <a:alpha val="40000"/>
                    </a:prstClr>
                  </a:outerShdw>
                </a:effectLst>
              </a:rPr>
              <a:t>“</a:t>
            </a:r>
            <a:r>
              <a:rPr lang="bg-BG" dirty="0" smtClean="0">
                <a:solidFill>
                  <a:schemeClr val="tx2">
                    <a:lumMod val="75000"/>
                  </a:schemeClr>
                </a:solidFill>
                <a:effectLst>
                  <a:outerShdw blurRad="50800" dist="38100" algn="tr" rotWithShape="0">
                    <a:prstClr val="black">
                      <a:alpha val="40000"/>
                    </a:prstClr>
                  </a:outerShdw>
                </a:effectLst>
              </a:rPr>
              <a:t>указател към функция</a:t>
            </a:r>
            <a:r>
              <a:rPr lang="en-US" dirty="0" smtClean="0">
                <a:effectLst>
                  <a:outerShdw blurRad="50800" dist="38100" algn="tr" rotWithShape="0">
                    <a:prstClr val="black">
                      <a:alpha val="40000"/>
                    </a:prstClr>
                  </a:outerShdw>
                </a:effectLst>
              </a:rPr>
              <a:t>”</a:t>
            </a:r>
            <a:r>
              <a:rPr lang="bg-BG" dirty="0" smtClean="0">
                <a:effectLst>
                  <a:outerShdw blurRad="50800" dist="38100" algn="tr" rotWithShape="0">
                    <a:prstClr val="black">
                      <a:alpha val="40000"/>
                    </a:prstClr>
                  </a:outerShdw>
                </a:effectLst>
              </a:rPr>
              <a:t>. Той е променлива.</a:t>
            </a:r>
            <a:endParaRPr lang="en-US" dirty="0">
              <a:effectLst>
                <a:outerShdw blurRad="50800" dist="38100" algn="tr" rotWithShape="0">
                  <a:prstClr val="black">
                    <a:alpha val="40000"/>
                  </a:prstClr>
                </a:outerShdw>
              </a:effectLst>
            </a:endParaRPr>
          </a:p>
          <a:p>
            <a:r>
              <a:rPr lang="bg-BG" dirty="0" smtClean="0">
                <a:solidFill>
                  <a:schemeClr val="tx2">
                    <a:lumMod val="75000"/>
                  </a:schemeClr>
                </a:solidFill>
                <a:effectLst>
                  <a:outerShdw blurRad="50800" dist="38100" algn="tr" rotWithShape="0">
                    <a:prstClr val="black">
                      <a:alpha val="40000"/>
                    </a:prstClr>
                  </a:outerShdw>
                </a:effectLst>
              </a:rPr>
              <a:t>Лепилото/тръбопровода</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между</a:t>
            </a:r>
            <a:r>
              <a:rPr lang="en-US" dirty="0" smtClean="0">
                <a:effectLst>
                  <a:outerShdw blurRad="50800" dist="38100" algn="tr" rotWithShape="0">
                    <a:prstClr val="black">
                      <a:alpha val="40000"/>
                    </a:prstClr>
                  </a:outerShdw>
                </a:effectLst>
              </a:rPr>
              <a:t> </a:t>
            </a:r>
            <a:br>
              <a:rPr lang="en-US" dirty="0" smtClean="0">
                <a:effectLst>
                  <a:outerShdw blurRad="50800" dist="38100" algn="tr" rotWithShape="0">
                    <a:prstClr val="black">
                      <a:alpha val="40000"/>
                    </a:prstClr>
                  </a:outerShdw>
                </a:effectLst>
              </a:rPr>
            </a:br>
            <a:r>
              <a:rPr lang="bg-BG" dirty="0" smtClean="0">
                <a:solidFill>
                  <a:schemeClr val="tx2">
                    <a:lumMod val="75000"/>
                  </a:schemeClr>
                </a:solidFill>
                <a:effectLst>
                  <a:outerShdw blurRad="50800" dist="38100" algn="tr" rotWithShape="0">
                    <a:prstClr val="black">
                      <a:alpha val="40000"/>
                    </a:prstClr>
                  </a:outerShdw>
                </a:effectLst>
              </a:rPr>
              <a:t>събитието и  обработчика му</a:t>
            </a:r>
            <a:endParaRPr lang="en-US" dirty="0">
              <a:solidFill>
                <a:schemeClr val="tx2">
                  <a:lumMod val="75000"/>
                </a:schemeClr>
              </a:solidFill>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На основата на класа</a:t>
            </a:r>
            <a:r>
              <a:rPr lang="en-US" dirty="0" smtClean="0">
                <a:effectLst>
                  <a:outerShdw blurRad="50800" dist="38100" algn="tr" rotWithShape="0">
                    <a:prstClr val="black">
                      <a:alpha val="40000"/>
                    </a:prstClr>
                  </a:outerShdw>
                </a:effectLst>
              </a:rPr>
              <a:t/>
            </a:r>
            <a:br>
              <a:rPr lang="en-US" dirty="0" smtClean="0">
                <a:effectLst>
                  <a:outerShdw blurRad="50800" dist="38100" algn="tr" rotWithShape="0">
                    <a:prstClr val="black">
                      <a:alpha val="40000"/>
                    </a:prstClr>
                  </a:outerShdw>
                </a:effectLst>
              </a:rPr>
            </a:br>
            <a:r>
              <a:rPr lang="en-US" b="1" dirty="0" err="1" smtClean="0">
                <a:solidFill>
                  <a:schemeClr val="tx2">
                    <a:lumMod val="75000"/>
                  </a:schemeClr>
                </a:solidFill>
                <a:effectLst>
                  <a:outerShdw blurRad="50800" dist="38100" algn="tr" rotWithShape="0">
                    <a:prstClr val="black">
                      <a:alpha val="40000"/>
                    </a:prstClr>
                  </a:outerShdw>
                </a:effectLst>
                <a:latin typeface="Consolas" panose="020B0609020204030204" pitchFamily="49" charset="0"/>
              </a:rPr>
              <a:t>MulticastDelegatebase</a:t>
            </a:r>
            <a:endParaRPr lang="en-US" dirty="0">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Какво са делегатите</a:t>
            </a:r>
            <a:r>
              <a:rPr lang="en-US" dirty="0" smtClean="0">
                <a:effectLst>
                  <a:outerShdw blurRad="50800" dist="38100" algn="tr" rotWithShape="0">
                    <a:prstClr val="black">
                      <a:alpha val="40000"/>
                    </a:prstClr>
                  </a:outerShdw>
                </a:effectLst>
              </a:rPr>
              <a:t>?</a:t>
            </a:r>
            <a:endParaRPr lang="en-US" dirty="0">
              <a:effectLst>
                <a:outerShdw blurRad="50800" dist="38100" algn="tr" rotWithShape="0">
                  <a:prstClr val="black">
                    <a:alpha val="40000"/>
                  </a:prstClr>
                </a:outerShdw>
              </a:effectLst>
            </a:endParaRPr>
          </a:p>
        </p:txBody>
      </p:sp>
      <p:pic>
        <p:nvPicPr>
          <p:cNvPr id="6" name="Picture 5"/>
          <p:cNvPicPr>
            <a:picLocks noChangeAspect="1"/>
          </p:cNvPicPr>
          <p:nvPr/>
        </p:nvPicPr>
        <p:blipFill>
          <a:blip r:embed="rId3"/>
          <a:stretch>
            <a:fillRect/>
          </a:stretch>
        </p:blipFill>
        <p:spPr>
          <a:xfrm>
            <a:off x="6608850" y="2431407"/>
            <a:ext cx="5171973" cy="4107450"/>
          </a:xfrm>
          <a:prstGeom prst="rect">
            <a:avLst/>
          </a:prstGeom>
        </p:spPr>
      </p:pic>
    </p:spTree>
    <p:extLst>
      <p:ext uri="{BB962C8B-B14F-4D97-AF65-F5344CB8AC3E}">
        <p14:creationId xmlns:p14="http://schemas.microsoft.com/office/powerpoint/2010/main" val="25838358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solidFill>
                  <a:prstClr val="white">
                    <a:tint val="75000"/>
                  </a:prstClr>
                </a:solidFill>
              </a:rPr>
              <a:pPr>
                <a:defRPr/>
              </a:pPr>
              <a:t>6</a:t>
            </a:fld>
            <a:endParaRPr lang="en-US" dirty="0">
              <a:solidFill>
                <a:prstClr val="white">
                  <a:tint val="75000"/>
                </a:prstClr>
              </a:solidFill>
            </a:endParaRPr>
          </a:p>
        </p:txBody>
      </p:sp>
      <p:sp>
        <p:nvSpPr>
          <p:cNvPr id="3" name="Content Placeholder 2"/>
          <p:cNvSpPr>
            <a:spLocks noGrp="1"/>
          </p:cNvSpPr>
          <p:nvPr>
            <p:ph idx="1"/>
          </p:nvPr>
        </p:nvSpPr>
        <p:spPr/>
        <p:txBody>
          <a:bodyPr>
            <a:normAutofit lnSpcReduction="10000"/>
          </a:bodyPr>
          <a:lstStyle/>
          <a:p>
            <a:r>
              <a:rPr lang="bg-BG" dirty="0" smtClean="0">
                <a:solidFill>
                  <a:schemeClr val="tx2">
                    <a:lumMod val="75000"/>
                  </a:schemeClr>
                </a:solidFill>
                <a:effectLst>
                  <a:outerShdw blurRad="50800" dist="38100" algn="tr" rotWithShape="0">
                    <a:prstClr val="black">
                      <a:alpha val="40000"/>
                    </a:prstClr>
                  </a:outerShdw>
                </a:effectLst>
              </a:rPr>
              <a:t>Обработчикът </a:t>
            </a:r>
            <a:r>
              <a:rPr lang="bg-BG" dirty="0" smtClean="0">
                <a:effectLst>
                  <a:outerShdw blurRad="50800" dist="38100" algn="tr" rotWithShape="0">
                    <a:prstClr val="black">
                      <a:alpha val="40000"/>
                    </a:prstClr>
                  </a:outerShdw>
                </a:effectLst>
              </a:rPr>
              <a:t>отговаря за</a:t>
            </a:r>
            <a:r>
              <a:rPr lang="en-US" dirty="0" smtClean="0">
                <a:effectLst>
                  <a:outerShdw blurRad="50800" dist="38100" algn="tr" rotWithShape="0">
                    <a:prstClr val="black">
                      <a:alpha val="40000"/>
                    </a:prstClr>
                  </a:outerShdw>
                </a:effectLst>
              </a:rPr>
              <a:t/>
            </a:r>
            <a:br>
              <a:rPr lang="en-US" dirty="0" smtClean="0">
                <a:effectLst>
                  <a:outerShdw blurRad="50800" dist="38100" algn="tr" rotWithShape="0">
                    <a:prstClr val="black">
                      <a:alpha val="40000"/>
                    </a:prstClr>
                  </a:outerShdw>
                </a:effectLst>
              </a:rPr>
            </a:br>
            <a:r>
              <a:rPr lang="bg-BG" dirty="0" smtClean="0">
                <a:solidFill>
                  <a:schemeClr val="tx2">
                    <a:lumMod val="75000"/>
                  </a:schemeClr>
                </a:solidFill>
                <a:effectLst>
                  <a:outerShdw blurRad="50800" dist="38100" algn="tr" rotWithShape="0">
                    <a:prstClr val="black">
                      <a:alpha val="40000"/>
                    </a:prstClr>
                  </a:outerShdw>
                </a:effectLst>
              </a:rPr>
              <a:t>получаване и обработване </a:t>
            </a:r>
          </a:p>
          <a:p>
            <a:pPr marL="0" indent="0">
              <a:buNone/>
            </a:pPr>
            <a:r>
              <a:rPr lang="bg-BG" dirty="0" smtClean="0">
                <a:solidFill>
                  <a:schemeClr val="tx2">
                    <a:lumMod val="75000"/>
                  </a:schemeClr>
                </a:solidFill>
                <a:effectLst>
                  <a:outerShdw blurRad="50800" dist="38100" algn="tr" rotWithShape="0">
                    <a:prstClr val="black">
                      <a:alpha val="40000"/>
                    </a:prstClr>
                  </a:outerShdw>
                </a:effectLst>
              </a:rPr>
              <a:t>На данните</a:t>
            </a:r>
            <a:r>
              <a:rPr lang="en-US"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от делегата</a:t>
            </a:r>
            <a:endParaRPr lang="en-US" dirty="0">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Нормално получава два </a:t>
            </a:r>
          </a:p>
          <a:p>
            <a:pPr marL="0" indent="0">
              <a:buNone/>
            </a:pPr>
            <a:r>
              <a:rPr lang="bg-BG" dirty="0" smtClean="0">
                <a:effectLst>
                  <a:outerShdw blurRad="50800" dist="38100" algn="tr" rotWithShape="0">
                    <a:prstClr val="black">
                      <a:alpha val="40000"/>
                    </a:prstClr>
                  </a:outerShdw>
                </a:effectLst>
              </a:rPr>
              <a:t>параметъра</a:t>
            </a:r>
            <a:r>
              <a:rPr lang="en-US" dirty="0" smtClean="0">
                <a:effectLst>
                  <a:outerShdw blurRad="50800" dist="38100" algn="tr" rotWithShape="0">
                    <a:prstClr val="black">
                      <a:alpha val="40000"/>
                    </a:prstClr>
                  </a:outerShdw>
                </a:effectLst>
              </a:rPr>
              <a:t>: </a:t>
            </a:r>
          </a:p>
          <a:p>
            <a:pPr lvl="1"/>
            <a:r>
              <a:rPr lang="bg-BG" dirty="0" smtClean="0">
                <a:solidFill>
                  <a:schemeClr val="tx2">
                    <a:lumMod val="75000"/>
                  </a:schemeClr>
                </a:solidFill>
                <a:effectLst>
                  <a:outerShdw blurRad="50800" dist="38100" algn="tr" rotWithShape="0">
                    <a:prstClr val="black">
                      <a:alpha val="40000"/>
                    </a:prstClr>
                  </a:outerShdw>
                </a:effectLst>
              </a:rPr>
              <a:t>изпращач</a:t>
            </a:r>
            <a:r>
              <a:rPr lang="en-US" dirty="0" smtClean="0">
                <a:solidFill>
                  <a:schemeClr val="tx2">
                    <a:lumMod val="75000"/>
                  </a:schemeClr>
                </a:solidFill>
                <a:effectLst>
                  <a:outerShdw blurRad="50800" dist="38100" algn="tr" rotWithShape="0">
                    <a:prstClr val="black">
                      <a:alpha val="40000"/>
                    </a:prstClr>
                  </a:outerShdw>
                </a:effectLst>
              </a:rPr>
              <a:t> </a:t>
            </a:r>
          </a:p>
          <a:p>
            <a:pPr lvl="1"/>
            <a:r>
              <a:rPr lang="bg-BG" dirty="0" smtClean="0">
                <a:solidFill>
                  <a:schemeClr val="tx2">
                    <a:lumMod val="75000"/>
                  </a:schemeClr>
                </a:solidFill>
                <a:effectLst>
                  <a:outerShdw blurRad="50800" dist="38100" algn="tr" rotWithShape="0">
                    <a:prstClr val="black">
                      <a:alpha val="40000"/>
                    </a:prstClr>
                  </a:outerShdw>
                </a:effectLst>
              </a:rPr>
              <a:t>данни </a:t>
            </a:r>
            <a:r>
              <a:rPr lang="bg-BG" dirty="0">
                <a:solidFill>
                  <a:schemeClr val="tx2">
                    <a:lumMod val="75000"/>
                  </a:schemeClr>
                </a:solidFill>
                <a:effectLst>
                  <a:outerShdw blurRad="50800" dist="38100" algn="tr" rotWithShape="0">
                    <a:prstClr val="black">
                      <a:alpha val="40000"/>
                    </a:prstClr>
                  </a:outerShdw>
                </a:effectLst>
              </a:rPr>
              <a:t>на </a:t>
            </a:r>
            <a:r>
              <a:rPr lang="bg-BG" dirty="0" smtClean="0">
                <a:solidFill>
                  <a:schemeClr val="tx2">
                    <a:lumMod val="75000"/>
                  </a:schemeClr>
                </a:solidFill>
                <a:effectLst>
                  <a:outerShdw blurRad="50800" dist="38100" algn="tr" rotWithShape="0">
                    <a:prstClr val="black">
                      <a:alpha val="40000"/>
                    </a:prstClr>
                  </a:outerShdw>
                </a:effectLst>
              </a:rPr>
              <a:t>събитието (</a:t>
            </a:r>
            <a:r>
              <a:rPr lang="en-US" dirty="0" err="1" smtClean="0">
                <a:solidFill>
                  <a:schemeClr val="tx2">
                    <a:lumMod val="75000"/>
                  </a:schemeClr>
                </a:solidFill>
                <a:effectLst>
                  <a:outerShdw blurRad="50800" dist="38100" algn="tr" rotWithShape="0">
                    <a:prstClr val="black">
                      <a:alpha val="40000"/>
                    </a:prstClr>
                  </a:outerShdw>
                </a:effectLst>
              </a:rPr>
              <a:t>EventArgs</a:t>
            </a:r>
            <a:r>
              <a:rPr lang="bg-BG" dirty="0">
                <a:solidFill>
                  <a:schemeClr val="tx2">
                    <a:lumMod val="75000"/>
                  </a:schemeClr>
                </a:solidFill>
                <a:effectLst>
                  <a:outerShdw blurRad="50800" dist="38100" algn="tr" rotWithShape="0">
                    <a:prstClr val="black">
                      <a:alpha val="40000"/>
                    </a:prstClr>
                  </a:outerShdw>
                </a:effectLst>
              </a:rPr>
              <a:t>)</a:t>
            </a:r>
            <a:endParaRPr lang="en-US" dirty="0">
              <a:solidFill>
                <a:schemeClr val="tx2">
                  <a:lumMod val="75000"/>
                </a:schemeClr>
              </a:solidFill>
              <a:effectLst>
                <a:outerShdw blurRad="50800" dist="38100" algn="tr" rotWithShape="0">
                  <a:prstClr val="black">
                    <a:alpha val="40000"/>
                  </a:prstClr>
                </a:outerShdw>
              </a:effectLst>
            </a:endParaRPr>
          </a:p>
          <a:p>
            <a:r>
              <a:rPr lang="en-US" dirty="0" err="1" smtClean="0">
                <a:effectLst>
                  <a:outerShdw blurRad="50800" dist="38100" algn="tr" rotWithShape="0">
                    <a:prstClr val="black">
                      <a:alpha val="40000"/>
                    </a:prstClr>
                  </a:outerShdw>
                </a:effectLst>
              </a:rPr>
              <a:t>EventArgs</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отговарят за</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капсулирането на данните за събитието</a:t>
            </a:r>
            <a:endParaRPr lang="en-US" dirty="0">
              <a:solidFill>
                <a:schemeClr val="tx2">
                  <a:lumMod val="75000"/>
                </a:schemeClr>
              </a:solidFill>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Какво е обработчик на събитето</a:t>
            </a:r>
            <a:r>
              <a:rPr lang="en-US" dirty="0" smtClean="0">
                <a:effectLst>
                  <a:outerShdw blurRad="50800" dist="38100" algn="tr" rotWithShape="0">
                    <a:prstClr val="black">
                      <a:alpha val="40000"/>
                    </a:prstClr>
                  </a:outerShdw>
                </a:effectLst>
              </a:rPr>
              <a:t>?</a:t>
            </a:r>
            <a:endParaRPr lang="en-US" dirty="0"/>
          </a:p>
        </p:txBody>
      </p:sp>
      <p:pic>
        <p:nvPicPr>
          <p:cNvPr id="7" name="Picture 6"/>
          <p:cNvPicPr>
            <a:picLocks noChangeAspect="1"/>
          </p:cNvPicPr>
          <p:nvPr/>
        </p:nvPicPr>
        <p:blipFill>
          <a:blip r:embed="rId3"/>
          <a:stretch>
            <a:fillRect/>
          </a:stretch>
        </p:blipFill>
        <p:spPr>
          <a:xfrm>
            <a:off x="6637439" y="1295400"/>
            <a:ext cx="5171973" cy="4111442"/>
          </a:xfrm>
          <a:prstGeom prst="rect">
            <a:avLst/>
          </a:prstGeom>
        </p:spPr>
      </p:pic>
    </p:spTree>
    <p:extLst>
      <p:ext uri="{BB962C8B-B14F-4D97-AF65-F5344CB8AC3E}">
        <p14:creationId xmlns:p14="http://schemas.microsoft.com/office/powerpoint/2010/main" val="9698122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7</a:t>
            </a:fld>
            <a:endParaRPr lang="en-US" dirty="0"/>
          </a:p>
        </p:txBody>
      </p:sp>
      <p:sp>
        <p:nvSpPr>
          <p:cNvPr id="3" name="Content Placeholder 2"/>
          <p:cNvSpPr>
            <a:spLocks noGrp="1"/>
          </p:cNvSpPr>
          <p:nvPr>
            <p:ph idx="1"/>
          </p:nvPr>
        </p:nvSpPr>
        <p:spPr/>
        <p:txBody>
          <a:bodyPr>
            <a:normAutofit/>
          </a:bodyPr>
          <a:lstStyle/>
          <a:p>
            <a:r>
              <a:rPr lang="bg-BG" dirty="0" smtClean="0">
                <a:solidFill>
                  <a:schemeClr val="tx2">
                    <a:lumMod val="75000"/>
                  </a:schemeClr>
                </a:solidFill>
                <a:effectLst>
                  <a:outerShdw blurRad="50800" dist="38100" algn="tr" rotWithShape="0">
                    <a:prstClr val="black">
                      <a:alpha val="40000"/>
                    </a:prstClr>
                  </a:outerShdw>
                </a:effectLst>
              </a:rPr>
              <a:t>Делегатите</a:t>
            </a:r>
            <a:r>
              <a:rPr lang="en-US"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са</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специални</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типове в </a:t>
            </a:r>
            <a:r>
              <a:rPr lang="en-US" dirty="0" smtClean="0">
                <a:effectLst>
                  <a:outerShdw blurRad="50800" dist="38100" algn="tr" rotWithShape="0">
                    <a:prstClr val="black">
                      <a:alpha val="40000"/>
                    </a:prstClr>
                  </a:outerShdw>
                </a:effectLst>
              </a:rPr>
              <a:t>C#</a:t>
            </a:r>
            <a:r>
              <a:rPr lang="bg-BG" dirty="0" smtClean="0">
                <a:effectLst>
                  <a:outerShdw blurRad="50800" dist="38100" algn="tr" rotWithShape="0">
                    <a:prstClr val="black">
                      <a:alpha val="40000"/>
                    </a:prstClr>
                  </a:outerShdw>
                </a:effectLst>
              </a:rPr>
              <a:t>, които държат </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референция (указател) към метод</a:t>
            </a:r>
          </a:p>
          <a:p>
            <a:r>
              <a:rPr lang="bg-BG" dirty="0" smtClean="0">
                <a:effectLst>
                  <a:outerShdw blurRad="50800" dist="38100" algn="tr" rotWithShape="0">
                    <a:prstClr val="black">
                      <a:alpha val="40000"/>
                    </a:prstClr>
                  </a:outerShdw>
                </a:effectLst>
              </a:rPr>
              <a:t>Типът данни, съдържащ функцията (метода) като нейна стойност</a:t>
            </a:r>
          </a:p>
          <a:p>
            <a:r>
              <a:rPr lang="bg-BG" dirty="0" smtClean="0">
                <a:effectLst>
                  <a:outerShdw blurRad="50800" dist="38100" algn="tr" rotWithShape="0">
                    <a:prstClr val="black">
                      <a:alpha val="40000"/>
                    </a:prstClr>
                  </a:outerShdw>
                </a:effectLst>
              </a:rPr>
              <a:t>Описва параметрите – приемани и връщаната стойност </a:t>
            </a:r>
            <a:r>
              <a:rPr lang="en-US" dirty="0" smtClean="0">
                <a:effectLst>
                  <a:outerShdw blurRad="50800" dist="38100" algn="tr" rotWithShape="0">
                    <a:prstClr val="black">
                      <a:alpha val="40000"/>
                    </a:prstClr>
                  </a:outerShdw>
                </a:effectLst>
              </a:rPr>
              <a:t>(</a:t>
            </a:r>
            <a:r>
              <a:rPr lang="bg-BG" dirty="0" smtClean="0">
                <a:effectLst>
                  <a:outerShdw blurRad="50800" dist="38100" algn="tr" rotWithShape="0">
                    <a:prstClr val="black">
                      <a:alpha val="40000"/>
                    </a:prstClr>
                  </a:outerShdw>
                </a:effectLst>
              </a:rPr>
              <a:t>сигнатура на метода</a:t>
            </a:r>
            <a:r>
              <a:rPr lang="en-US" dirty="0" smtClean="0">
                <a:effectLst>
                  <a:outerShdw blurRad="50800" dist="38100" algn="tr" rotWithShape="0">
                    <a:prstClr val="black">
                      <a:alpha val="40000"/>
                    </a:prstClr>
                  </a:outerShdw>
                </a:effectLst>
              </a:rPr>
              <a:t>)</a:t>
            </a:r>
            <a:endParaRPr lang="en-US" dirty="0">
              <a:effectLst>
                <a:outerShdw blurRad="50800" dist="38100" algn="tr" rotWithShape="0">
                  <a:prstClr val="black">
                    <a:alpha val="40000"/>
                  </a:prstClr>
                </a:outerShdw>
              </a:effectLst>
            </a:endParaRPr>
          </a:p>
          <a:p>
            <a:r>
              <a:rPr lang="bg-BG" dirty="0" smtClean="0">
                <a:effectLst>
                  <a:outerShdw blurRad="50800" dist="38100" algn="tr" rotWithShape="0">
                    <a:prstClr val="black">
                      <a:alpha val="40000"/>
                    </a:prstClr>
                  </a:outerShdw>
                </a:effectLst>
              </a:rPr>
              <a:t>Делегатите наподобяват </a:t>
            </a:r>
            <a:r>
              <a:rPr lang="bg-BG" dirty="0" smtClean="0">
                <a:solidFill>
                  <a:schemeClr val="tx2">
                    <a:lumMod val="75000"/>
                  </a:schemeClr>
                </a:solidFill>
                <a:effectLst>
                  <a:outerShdw blurRad="50800" dist="38100" algn="tr" rotWithShape="0">
                    <a:prstClr val="black">
                      <a:alpha val="40000"/>
                    </a:prstClr>
                  </a:outerShdw>
                </a:effectLst>
              </a:rPr>
              <a:t>указателите към функции </a:t>
            </a:r>
            <a:r>
              <a:rPr lang="bg-BG" dirty="0" smtClean="0">
                <a:effectLst>
                  <a:outerShdw blurRad="50800" dist="38100" algn="tr" rotWithShape="0">
                    <a:prstClr val="black">
                      <a:alpha val="40000"/>
                    </a:prstClr>
                  </a:outerShdw>
                </a:effectLst>
              </a:rPr>
              <a:t>в </a:t>
            </a:r>
            <a:r>
              <a:rPr lang="en-US" dirty="0">
                <a:effectLst>
                  <a:outerShdw blurRad="50800" dist="38100" algn="tr" rotWithShape="0">
                    <a:prstClr val="black">
                      <a:alpha val="40000"/>
                    </a:prstClr>
                  </a:outerShdw>
                </a:effectLst>
              </a:rPr>
              <a:t>C</a:t>
            </a:r>
            <a:r>
              <a:rPr lang="bg-BG" dirty="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и </a:t>
            </a:r>
            <a:r>
              <a:rPr lang="en-US" dirty="0">
                <a:effectLst>
                  <a:outerShdw blurRad="50800" dist="38100" algn="tr" rotWithShape="0">
                    <a:prstClr val="black">
                      <a:alpha val="40000"/>
                    </a:prstClr>
                  </a:outerShdw>
                </a:effectLst>
              </a:rPr>
              <a:t>C++</a:t>
            </a:r>
          </a:p>
          <a:p>
            <a:r>
              <a:rPr lang="bg-BG" dirty="0" smtClean="0">
                <a:effectLst>
                  <a:outerShdw blurRad="50800" dist="38100" algn="tr" rotWithShape="0">
                    <a:prstClr val="black">
                      <a:alpha val="40000"/>
                    </a:prstClr>
                  </a:outerShdw>
                </a:effectLst>
              </a:rPr>
              <a:t>В</a:t>
            </a:r>
            <a:r>
              <a:rPr lang="en-US" dirty="0" smtClean="0">
                <a:effectLst>
                  <a:outerShdw blurRad="50800" dist="38100" algn="tr" rotWithShape="0">
                    <a:prstClr val="black">
                      <a:alpha val="40000"/>
                    </a:prstClr>
                  </a:outerShdw>
                </a:effectLst>
              </a:rPr>
              <a:t> JavaScript </a:t>
            </a:r>
            <a:r>
              <a:rPr lang="bg-BG" dirty="0" smtClean="0">
                <a:effectLst>
                  <a:outerShdw blurRad="50800" dist="38100" algn="tr" rotWithShape="0">
                    <a:prstClr val="black">
                      <a:alpha val="40000"/>
                    </a:prstClr>
                  </a:outerShdw>
                </a:effectLst>
              </a:rPr>
              <a:t>променливите могат да държат функция</a:t>
            </a:r>
            <a:endParaRPr lang="en-US" dirty="0" smtClean="0">
              <a:effectLst>
                <a:outerShdw blurRad="50800" dist="38100" algn="tr" rotWithShape="0">
                  <a:prstClr val="black">
                    <a:alpha val="40000"/>
                  </a:prstClr>
                </a:outerShdw>
              </a:effectLst>
            </a:endParaRPr>
          </a:p>
          <a:p>
            <a:pPr marL="0" indent="0">
              <a:buNone/>
            </a:pPr>
            <a:endParaRPr lang="en-US" dirty="0">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Какво са делегатите</a:t>
            </a:r>
            <a:r>
              <a:rPr lang="en-US" dirty="0" smtClean="0">
                <a:effectLst>
                  <a:outerShdw blurRad="50800" dist="38100" algn="tr" rotWithShape="0">
                    <a:prstClr val="black">
                      <a:alpha val="40000"/>
                    </a:prstClr>
                  </a:outerShdw>
                </a:effectLst>
              </a:rPr>
              <a:t>?</a:t>
            </a:r>
            <a:endParaRPr lang="en-US" dirty="0"/>
          </a:p>
        </p:txBody>
      </p:sp>
    </p:spTree>
    <p:extLst>
      <p:ext uri="{BB962C8B-B14F-4D97-AF65-F5344CB8AC3E}">
        <p14:creationId xmlns:p14="http://schemas.microsoft.com/office/powerpoint/2010/main" val="4118279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8</a:t>
            </a:fld>
            <a:endParaRPr lang="en-US" dirty="0"/>
          </a:p>
        </p:txBody>
      </p:sp>
      <p:sp>
        <p:nvSpPr>
          <p:cNvPr id="3" name="Content Placeholder 2"/>
          <p:cNvSpPr>
            <a:spLocks noGrp="1"/>
          </p:cNvSpPr>
          <p:nvPr>
            <p:ph idx="1"/>
          </p:nvPr>
        </p:nvSpPr>
        <p:spPr/>
        <p:txBody>
          <a:bodyPr>
            <a:normAutofit/>
          </a:bodyPr>
          <a:lstStyle/>
          <a:p>
            <a:r>
              <a:rPr lang="bg-BG" dirty="0" smtClean="0">
                <a:effectLst>
                  <a:outerShdw blurRad="50800" dist="38100" algn="tr" rotWithShape="0">
                    <a:prstClr val="black">
                      <a:alpha val="40000"/>
                    </a:prstClr>
                  </a:outerShdw>
                </a:effectLst>
              </a:rPr>
              <a:t>Потребителски дефинираните делегати съдържат ключовата дума </a:t>
            </a:r>
            <a:r>
              <a:rPr lang="en-US" b="1" dirty="0" smtClean="0">
                <a:solidFill>
                  <a:schemeClr val="tx2">
                    <a:lumMod val="75000"/>
                  </a:schemeClr>
                </a:solidFill>
                <a:effectLst>
                  <a:outerShdw blurRad="50800" dist="38100" algn="tr" rotWithShape="0">
                    <a:prstClr val="black">
                      <a:alpha val="40000"/>
                    </a:prstClr>
                  </a:outerShdw>
                </a:effectLst>
                <a:latin typeface="Consolas" panose="020B0609020204030204" pitchFamily="49" charset="0"/>
              </a:rPr>
              <a:t>delegate</a:t>
            </a:r>
            <a:endParaRPr lang="en-US" dirty="0">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lstStyle/>
          <a:p>
            <a:r>
              <a:rPr lang="bg-BG" dirty="0" smtClean="0">
                <a:effectLst>
                  <a:outerShdw blurRad="50800" dist="38100" algn="tr" rotWithShape="0">
                    <a:prstClr val="black">
                      <a:alpha val="40000"/>
                    </a:prstClr>
                  </a:outerShdw>
                </a:effectLst>
              </a:rPr>
              <a:t>Създаване на делегати</a:t>
            </a:r>
            <a:endParaRPr lang="en-US" dirty="0"/>
          </a:p>
        </p:txBody>
      </p:sp>
      <p:sp>
        <p:nvSpPr>
          <p:cNvPr id="6" name="Rectangle 5">
            <a:extLst>
              <a:ext uri="{FF2B5EF4-FFF2-40B4-BE49-F238E27FC236}">
                <a16:creationId xmlns:a16="http://schemas.microsoft.com/office/drawing/2014/main" xmlns="" id="{AD1FF434-57C8-4197-BD51-E911190890AD}"/>
              </a:ext>
            </a:extLst>
          </p:cNvPr>
          <p:cNvSpPr>
            <a:spLocks noChangeArrowheads="1"/>
          </p:cNvSpPr>
          <p:nvPr/>
        </p:nvSpPr>
        <p:spPr bwMode="auto">
          <a:xfrm>
            <a:off x="459946" y="2430182"/>
            <a:ext cx="11106466" cy="3539430"/>
          </a:xfrm>
          <a:prstGeom prst="rect">
            <a:avLst/>
          </a:prstGeom>
          <a:solidFill>
            <a:schemeClr val="accent5">
              <a:lumMod val="40000"/>
              <a:lumOff val="60000"/>
              <a:alpha val="20000"/>
            </a:schemeClr>
          </a:solidFill>
          <a:ln w="12700">
            <a:solidFill>
              <a:schemeClr val="accent5">
                <a:lumMod val="60000"/>
                <a:lumOff val="40000"/>
              </a:schemeClr>
            </a:solidFill>
          </a:ln>
        </p:spPr>
        <p:txBody>
          <a:bodyPr wrap="square">
            <a:spAutoFit/>
          </a:bodyPr>
          <a:lstStyle/>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delegate</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void WorkPerformedHandler</a:t>
            </a:r>
          </a:p>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int</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hours, </a:t>
            </a:r>
            <a:r>
              <a:rPr lang="en-US" sz="3200" b="1" noProof="1">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WorkType</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 workType</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a:t>
            </a:r>
          </a:p>
          <a:p>
            <a:endPar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endPar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endPar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endParaRPr>
          </a:p>
          <a:p>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public void </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ManagerWorkPerformed</a:t>
            </a:r>
          </a:p>
          <a:p>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int</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workHours</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smtClean="0">
                <a:solidFill>
                  <a:schemeClr val="tx2">
                    <a:lumMod val="75000"/>
                  </a:schemeClr>
                </a:solidFill>
                <a:effectLst>
                  <a:outerShdw blurRad="38100" dist="38100" dir="2700000" algn="tl">
                    <a:srgbClr val="000000">
                      <a:alpha val="43137"/>
                    </a:srgbClr>
                  </a:outerShdw>
                </a:effectLst>
                <a:latin typeface="Consolas" pitchFamily="49" charset="0"/>
                <a:cs typeface="Consolas" pitchFamily="49" charset="0"/>
              </a:rPr>
              <a:t>WorkType</a:t>
            </a:r>
            <a:r>
              <a:rPr lang="en-US" sz="3200" b="1" noProof="1" smtClean="0">
                <a:solidFill>
                  <a:schemeClr val="tx2"/>
                </a:solidFill>
                <a:effectLst>
                  <a:outerShdw blurRad="38100" dist="38100" dir="2700000" algn="tl">
                    <a:srgbClr val="000000">
                      <a:alpha val="43137"/>
                    </a:srgbClr>
                  </a:outerShdw>
                </a:effectLst>
                <a:latin typeface="Consolas" pitchFamily="49" charset="0"/>
                <a:cs typeface="Consolas" pitchFamily="49" charset="0"/>
              </a:rPr>
              <a:t> </a:t>
            </a:r>
            <a:r>
              <a:rPr lang="en-US" sz="3200" b="1" noProof="1">
                <a:solidFill>
                  <a:schemeClr val="tx2"/>
                </a:solidFill>
                <a:effectLst>
                  <a:outerShdw blurRad="38100" dist="38100" dir="2700000" algn="tl">
                    <a:srgbClr val="000000">
                      <a:alpha val="43137"/>
                    </a:srgbClr>
                  </a:outerShdw>
                </a:effectLst>
                <a:latin typeface="Consolas" pitchFamily="49" charset="0"/>
                <a:cs typeface="Consolas" pitchFamily="49" charset="0"/>
              </a:rPr>
              <a:t>wType) </a:t>
            </a:r>
          </a:p>
        </p:txBody>
      </p:sp>
      <p:sp>
        <p:nvSpPr>
          <p:cNvPr id="8" name="AutoShape 5"/>
          <p:cNvSpPr>
            <a:spLocks noChangeArrowheads="1"/>
          </p:cNvSpPr>
          <p:nvPr/>
        </p:nvSpPr>
        <p:spPr bwMode="auto">
          <a:xfrm>
            <a:off x="5789612" y="3429000"/>
            <a:ext cx="5562600" cy="1524000"/>
          </a:xfrm>
          <a:prstGeom prst="wedgeRoundRectCallout">
            <a:avLst>
              <a:gd name="adj1" fmla="val -53844"/>
              <a:gd name="adj2" fmla="val -55619"/>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bg-BG" sz="2800" dirty="0">
              <a:solidFill>
                <a:srgbClr val="FFFFFF"/>
              </a:solidFill>
            </a:endParaRPr>
          </a:p>
        </p:txBody>
      </p:sp>
      <p:sp>
        <p:nvSpPr>
          <p:cNvPr id="9" name="AutoShape 5"/>
          <p:cNvSpPr>
            <a:spLocks noChangeArrowheads="1"/>
          </p:cNvSpPr>
          <p:nvPr/>
        </p:nvSpPr>
        <p:spPr bwMode="auto">
          <a:xfrm>
            <a:off x="5865812" y="3505200"/>
            <a:ext cx="5334000" cy="1295400"/>
          </a:xfrm>
          <a:prstGeom prst="wedgeRoundRectCallout">
            <a:avLst>
              <a:gd name="adj1" fmla="val -48787"/>
              <a:gd name="adj2" fmla="val 108097"/>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bg-BG" sz="3200" dirty="0" smtClean="0">
                <a:solidFill>
                  <a:srgbClr val="FFFFFF"/>
                </a:solidFill>
              </a:rPr>
              <a:t>Трябва да е сходна с метода, който я обработва (еднаква сигнатура)</a:t>
            </a:r>
            <a:endParaRPr lang="bg-BG" sz="3200" dirty="0">
              <a:solidFill>
                <a:srgbClr val="FFFFFF"/>
              </a:solidFill>
            </a:endParaRPr>
          </a:p>
        </p:txBody>
      </p:sp>
    </p:spTree>
    <p:extLst>
      <p:ext uri="{BB962C8B-B14F-4D97-AF65-F5344CB8AC3E}">
        <p14:creationId xmlns:p14="http://schemas.microsoft.com/office/powerpoint/2010/main" val="978683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prstGeom prst="rect">
            <a:avLst/>
          </a:prstGeom>
        </p:spPr>
        <p:txBody>
          <a:bodyPr/>
          <a:lstStyle/>
          <a:p>
            <a:pPr>
              <a:defRPr/>
            </a:pPr>
            <a:fld id="{58452FF4-89E3-4D1B-9927-2DBDC00E58D7}" type="slidenum">
              <a:rPr lang="en-US" smtClean="0"/>
              <a:pPr>
                <a:defRPr/>
              </a:pPr>
              <a:t>9</a:t>
            </a:fld>
            <a:endParaRPr lang="en-US" dirty="0"/>
          </a:p>
        </p:txBody>
      </p:sp>
      <p:sp>
        <p:nvSpPr>
          <p:cNvPr id="3" name="Content Placeholder 2"/>
          <p:cNvSpPr>
            <a:spLocks noGrp="1"/>
          </p:cNvSpPr>
          <p:nvPr>
            <p:ph idx="1"/>
          </p:nvPr>
        </p:nvSpPr>
        <p:spPr/>
        <p:txBody>
          <a:bodyPr>
            <a:normAutofit/>
          </a:bodyPr>
          <a:lstStyle/>
          <a:p>
            <a:pPr>
              <a:spcBef>
                <a:spcPts val="1800"/>
              </a:spcBef>
              <a:spcAft>
                <a:spcPts val="1200"/>
              </a:spcAft>
            </a:pPr>
            <a:r>
              <a:rPr lang="bg-BG" dirty="0" smtClean="0">
                <a:effectLst>
                  <a:outerShdw blurRad="50800" dist="38100" algn="tr" rotWithShape="0">
                    <a:prstClr val="black">
                      <a:alpha val="40000"/>
                    </a:prstClr>
                  </a:outerShdw>
                </a:effectLst>
              </a:rPr>
              <a:t>Може да</a:t>
            </a:r>
            <a:r>
              <a:rPr lang="en-US" dirty="0" smtClean="0">
                <a:effectLst>
                  <a:outerShdw blurRad="50800" dist="38100" algn="tr" rotWithShape="0">
                    <a:prstClr val="black">
                      <a:alpha val="40000"/>
                    </a:prstClr>
                  </a:outerShdw>
                </a:effectLst>
              </a:rPr>
              <a:t> </a:t>
            </a:r>
            <a:r>
              <a:rPr lang="bg-BG" dirty="0" smtClean="0">
                <a:solidFill>
                  <a:schemeClr val="tx2">
                    <a:lumMod val="75000"/>
                  </a:schemeClr>
                </a:solidFill>
                <a:effectLst>
                  <a:outerShdw blurRad="50800" dist="38100" algn="tr" rotWithShape="0">
                    <a:prstClr val="black">
                      <a:alpha val="40000"/>
                    </a:prstClr>
                  </a:outerShdw>
                </a:effectLst>
              </a:rPr>
              <a:t>реферира повече</a:t>
            </a:r>
            <a:r>
              <a:rPr lang="en-US" dirty="0" smtClean="0">
                <a:solidFill>
                  <a:schemeClr val="tx2">
                    <a:lumMod val="75000"/>
                  </a:schemeClr>
                </a:solidFill>
                <a:effectLst>
                  <a:outerShdw blurRad="50800" dist="38100" algn="tr" rotWithShape="0">
                    <a:prstClr val="black">
                      <a:alpha val="40000"/>
                    </a:prstClr>
                  </a:outerShdw>
                </a:effectLst>
              </a:rPr>
              <a:t> </a:t>
            </a:r>
            <a:br>
              <a:rPr lang="en-US" dirty="0" smtClean="0">
                <a:solidFill>
                  <a:schemeClr val="tx2">
                    <a:lumMod val="75000"/>
                  </a:schemeClr>
                </a:solidFill>
                <a:effectLst>
                  <a:outerShdw blurRad="50800" dist="38100" algn="tr" rotWithShape="0">
                    <a:prstClr val="black">
                      <a:alpha val="40000"/>
                    </a:prstClr>
                  </a:outerShdw>
                </a:effectLst>
              </a:rPr>
            </a:br>
            <a:r>
              <a:rPr lang="bg-BG" dirty="0" smtClean="0">
                <a:solidFill>
                  <a:schemeClr val="tx2">
                    <a:lumMod val="75000"/>
                  </a:schemeClr>
                </a:solidFill>
                <a:effectLst>
                  <a:outerShdw blurRad="50800" dist="38100" algn="tr" rotWithShape="0">
                    <a:prstClr val="black">
                      <a:alpha val="40000"/>
                    </a:prstClr>
                  </a:outerShdw>
                </a:effectLst>
              </a:rPr>
              <a:t>от една делигирана</a:t>
            </a:r>
            <a:r>
              <a:rPr lang="en-US" dirty="0" smtClean="0">
                <a:solidFill>
                  <a:schemeClr val="tx2">
                    <a:lumMod val="75000"/>
                  </a:schemeClr>
                </a:solidFill>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функция</a:t>
            </a:r>
            <a:r>
              <a:rPr lang="en-US" dirty="0" smtClean="0">
                <a:effectLst>
                  <a:outerShdw blurRad="50800" dist="38100" algn="tr" rotWithShape="0">
                    <a:prstClr val="black">
                      <a:alpha val="40000"/>
                    </a:prstClr>
                  </a:outerShdw>
                </a:effectLst>
              </a:rPr>
              <a:t> </a:t>
            </a:r>
            <a:endParaRPr lang="en-US" dirty="0">
              <a:effectLst>
                <a:outerShdw blurRad="50800" dist="38100" algn="tr" rotWithShape="0">
                  <a:prstClr val="black">
                    <a:alpha val="40000"/>
                  </a:prstClr>
                </a:outerShdw>
              </a:effectLst>
            </a:endParaRPr>
          </a:p>
          <a:p>
            <a:pPr>
              <a:spcBef>
                <a:spcPts val="1800"/>
              </a:spcBef>
              <a:spcAft>
                <a:spcPts val="1200"/>
              </a:spcAft>
            </a:pPr>
            <a:r>
              <a:rPr lang="bg-BG" dirty="0" smtClean="0">
                <a:solidFill>
                  <a:schemeClr val="tx2">
                    <a:lumMod val="75000"/>
                  </a:schemeClr>
                </a:solidFill>
                <a:effectLst>
                  <a:outerShdw blurRad="50800" dist="38100" algn="tr" rotWithShape="0">
                    <a:prstClr val="black">
                      <a:alpha val="40000"/>
                    </a:prstClr>
                  </a:outerShdw>
                </a:effectLst>
              </a:rPr>
              <a:t>Подрежда делигираните </a:t>
            </a:r>
            <a:endParaRPr lang="bg-BG" dirty="0" smtClean="0">
              <a:effectLst>
                <a:outerShdw blurRad="50800" dist="38100" algn="tr" rotWithShape="0">
                  <a:prstClr val="black">
                    <a:alpha val="40000"/>
                  </a:prstClr>
                </a:outerShdw>
              </a:effectLst>
            </a:endParaRPr>
          </a:p>
          <a:p>
            <a:pPr marL="0" indent="0">
              <a:spcBef>
                <a:spcPts val="1800"/>
              </a:spcBef>
              <a:spcAft>
                <a:spcPts val="1200"/>
              </a:spcAft>
              <a:buNone/>
            </a:pPr>
            <a:r>
              <a:rPr lang="bg-BG" dirty="0" smtClean="0">
                <a:effectLst>
                  <a:outerShdw blurRad="50800" dist="38100" algn="tr" rotWithShape="0">
                    <a:prstClr val="black">
                      <a:alpha val="40000"/>
                    </a:prstClr>
                  </a:outerShdw>
                </a:effectLst>
              </a:rPr>
              <a:t>Референции, използвайки</a:t>
            </a:r>
          </a:p>
          <a:p>
            <a:pPr marL="0" indent="0">
              <a:spcBef>
                <a:spcPts val="1800"/>
              </a:spcBef>
              <a:spcAft>
                <a:spcPts val="1200"/>
              </a:spcAft>
              <a:buNone/>
            </a:pPr>
            <a:r>
              <a:rPr lang="bg-BG" dirty="0">
                <a:effectLst>
                  <a:outerShdw blurRad="50800" dist="38100" algn="tr" rotWithShape="0">
                    <a:prstClr val="black">
                      <a:alpha val="40000"/>
                    </a:prstClr>
                  </a:outerShdw>
                </a:effectLst>
              </a:rPr>
              <a:t>с</a:t>
            </a:r>
            <a:r>
              <a:rPr lang="bg-BG" dirty="0" smtClean="0">
                <a:effectLst>
                  <a:outerShdw blurRad="50800" dist="38100" algn="tr" rotWithShape="0">
                    <a:prstClr val="black">
                      <a:alpha val="40000"/>
                    </a:prstClr>
                  </a:outerShdw>
                </a:effectLst>
              </a:rPr>
              <a:t>писък на извикванията</a:t>
            </a:r>
            <a:r>
              <a:rPr lang="en-US" dirty="0" smtClean="0">
                <a:solidFill>
                  <a:schemeClr val="tx2">
                    <a:lumMod val="75000"/>
                  </a:schemeClr>
                </a:solidFill>
                <a:effectLst>
                  <a:outerShdw blurRad="50800" dist="38100" algn="tr" rotWithShape="0">
                    <a:prstClr val="black">
                      <a:alpha val="40000"/>
                    </a:prstClr>
                  </a:outerShdw>
                </a:effectLst>
              </a:rPr>
              <a:t> </a:t>
            </a:r>
            <a:endParaRPr lang="en-US" dirty="0">
              <a:solidFill>
                <a:schemeClr val="tx2">
                  <a:lumMod val="75000"/>
                </a:schemeClr>
              </a:solidFill>
              <a:effectLst>
                <a:outerShdw blurRad="50800" dist="38100" algn="tr" rotWithShape="0">
                  <a:prstClr val="black">
                    <a:alpha val="40000"/>
                  </a:prstClr>
                </a:outerShdw>
              </a:effectLst>
            </a:endParaRPr>
          </a:p>
          <a:p>
            <a:pPr>
              <a:spcBef>
                <a:spcPts val="1800"/>
              </a:spcBef>
              <a:spcAft>
                <a:spcPts val="1200"/>
              </a:spcAft>
            </a:pPr>
            <a:r>
              <a:rPr lang="bg-BG" dirty="0" smtClean="0">
                <a:solidFill>
                  <a:schemeClr val="tx2">
                    <a:lumMod val="75000"/>
                  </a:schemeClr>
                </a:solidFill>
                <a:effectLst>
                  <a:outerShdw blurRad="50800" dist="38100" algn="tr" rotWithShape="0">
                    <a:prstClr val="black">
                      <a:alpha val="40000"/>
                    </a:prstClr>
                  </a:outerShdw>
                </a:effectLst>
              </a:rPr>
              <a:t>Делегатите </a:t>
            </a:r>
            <a:r>
              <a:rPr lang="bg-BG" dirty="0" smtClean="0">
                <a:effectLst>
                  <a:outerShdw blurRad="50800" dist="38100" algn="tr" rotWithShape="0">
                    <a:prstClr val="black">
                      <a:alpha val="40000"/>
                    </a:prstClr>
                  </a:outerShdw>
                </a:effectLst>
              </a:rPr>
              <a:t>в </a:t>
            </a:r>
            <a:r>
              <a:rPr lang="bg-BG" dirty="0" smtClean="0">
                <a:effectLst>
                  <a:outerShdw blurRad="50800" dist="38100" algn="tr" rotWithShape="0">
                    <a:prstClr val="black">
                      <a:alpha val="40000"/>
                    </a:prstClr>
                  </a:outerShdw>
                </a:effectLst>
              </a:rPr>
              <a:t>списъка</a:t>
            </a:r>
            <a:r>
              <a:rPr lang="en-US" dirty="0" smtClean="0">
                <a:effectLst>
                  <a:outerShdw blurRad="50800" dist="38100" algn="tr" rotWithShape="0">
                    <a:prstClr val="black">
                      <a:alpha val="40000"/>
                    </a:prstClr>
                  </a:outerShdw>
                </a:effectLst>
              </a:rPr>
              <a:t> </a:t>
            </a:r>
            <a:r>
              <a:rPr lang="en-US" dirty="0" smtClean="0">
                <a:effectLst>
                  <a:outerShdw blurRad="50800" dist="38100" algn="tr" rotWithShape="0">
                    <a:prstClr val="black">
                      <a:alpha val="40000"/>
                    </a:prstClr>
                  </a:outerShdw>
                </a:effectLst>
              </a:rPr>
              <a:t/>
            </a:r>
            <a:br>
              <a:rPr lang="en-US" dirty="0" smtClean="0">
                <a:effectLst>
                  <a:outerShdw blurRad="50800" dist="38100" algn="tr" rotWithShape="0">
                    <a:prstClr val="black">
                      <a:alpha val="40000"/>
                    </a:prstClr>
                  </a:outerShdw>
                </a:effectLst>
              </a:rPr>
            </a:br>
            <a:r>
              <a:rPr lang="bg-BG" dirty="0" smtClean="0">
                <a:solidFill>
                  <a:schemeClr val="tx2">
                    <a:lumMod val="75000"/>
                  </a:schemeClr>
                </a:solidFill>
                <a:effectLst>
                  <a:outerShdw blurRad="50800" dist="38100" algn="tr" rotWithShape="0">
                    <a:prstClr val="black">
                      <a:alpha val="40000"/>
                    </a:prstClr>
                  </a:outerShdw>
                </a:effectLst>
              </a:rPr>
              <a:t>се извикват последователно</a:t>
            </a:r>
            <a:endParaRPr lang="en-US" dirty="0">
              <a:solidFill>
                <a:schemeClr val="tx2">
                  <a:lumMod val="75000"/>
                </a:schemeClr>
              </a:solidFill>
              <a:effectLst>
                <a:outerShdw blurRad="50800" dist="38100" algn="tr" rotWithShape="0">
                  <a:prstClr val="black">
                    <a:alpha val="40000"/>
                  </a:prstClr>
                </a:outerShdw>
              </a:effectLst>
            </a:endParaRPr>
          </a:p>
        </p:txBody>
      </p:sp>
      <p:sp>
        <p:nvSpPr>
          <p:cNvPr id="2" name="Title 1"/>
          <p:cNvSpPr>
            <a:spLocks noGrp="1"/>
          </p:cNvSpPr>
          <p:nvPr>
            <p:ph type="title"/>
          </p:nvPr>
        </p:nvSpPr>
        <p:spPr/>
        <p:txBody>
          <a:bodyPr>
            <a:normAutofit fontScale="90000"/>
          </a:bodyPr>
          <a:lstStyle/>
          <a:p>
            <a:r>
              <a:rPr lang="bg-BG" dirty="0" smtClean="0">
                <a:effectLst>
                  <a:outerShdw blurRad="50800" dist="38100" algn="tr" rotWithShape="0">
                    <a:prstClr val="black">
                      <a:alpha val="40000"/>
                    </a:prstClr>
                  </a:outerShdw>
                </a:effectLst>
              </a:rPr>
              <a:t>Какво </a:t>
            </a:r>
            <a:r>
              <a:rPr lang="bg-BG" dirty="0" smtClean="0">
                <a:effectLst>
                  <a:outerShdw blurRad="50800" dist="38100" algn="tr" rotWithShape="0">
                    <a:prstClr val="black">
                      <a:alpha val="40000"/>
                    </a:prstClr>
                  </a:outerShdw>
                </a:effectLst>
              </a:rPr>
              <a:t>е</a:t>
            </a:r>
            <a:r>
              <a:rPr lang="en-US" dirty="0" smtClean="0">
                <a:effectLst>
                  <a:outerShdw blurRad="50800" dist="38100" algn="tr" rotWithShape="0">
                    <a:prstClr val="black">
                      <a:alpha val="40000"/>
                    </a:prstClr>
                  </a:outerShdw>
                </a:effectLst>
              </a:rPr>
              <a:t> </a:t>
            </a:r>
            <a:r>
              <a:rPr lang="bg-BG" dirty="0" smtClean="0">
                <a:effectLst>
                  <a:outerShdw blurRad="50800" dist="38100" algn="tr" rotWithShape="0">
                    <a:prstClr val="black">
                      <a:alpha val="40000"/>
                    </a:prstClr>
                  </a:outerShdw>
                </a:effectLst>
              </a:rPr>
              <a:t>Делегат за пакетна обработка (</a:t>
            </a:r>
            <a:r>
              <a:rPr lang="en-US" dirty="0" smtClean="0">
                <a:effectLst>
                  <a:outerShdw blurRad="50800" dist="38100" algn="tr" rotWithShape="0">
                    <a:prstClr val="black">
                      <a:alpha val="40000"/>
                    </a:prstClr>
                  </a:outerShdw>
                </a:effectLst>
              </a:rPr>
              <a:t>Multicast</a:t>
            </a:r>
            <a:r>
              <a:rPr lang="bg-BG" dirty="0" smtClean="0">
                <a:effectLst>
                  <a:outerShdw blurRad="50800" dist="38100" algn="tr" rotWithShape="0">
                    <a:prstClr val="black">
                      <a:alpha val="40000"/>
                    </a:prstClr>
                  </a:outerShdw>
                </a:effectLst>
              </a:rPr>
              <a:t>)</a:t>
            </a:r>
            <a:r>
              <a:rPr lang="en-US" dirty="0" smtClean="0">
                <a:effectLst>
                  <a:outerShdw blurRad="50800" dist="38100" algn="tr" rotWithShape="0">
                    <a:prstClr val="black">
                      <a:alpha val="40000"/>
                    </a:prstClr>
                  </a:outerShdw>
                </a:effectLst>
              </a:rPr>
              <a:t>? </a:t>
            </a:r>
            <a:endParaRPr lang="en-US" dirty="0"/>
          </a:p>
        </p:txBody>
      </p:sp>
      <p:grpSp>
        <p:nvGrpSpPr>
          <p:cNvPr id="5" name="Group 4"/>
          <p:cNvGrpSpPr/>
          <p:nvPr/>
        </p:nvGrpSpPr>
        <p:grpSpPr>
          <a:xfrm>
            <a:off x="6450990" y="1384300"/>
            <a:ext cx="4291622" cy="3960804"/>
            <a:chOff x="3860191" y="1612900"/>
            <a:chExt cx="4291622" cy="3960804"/>
          </a:xfrm>
        </p:grpSpPr>
        <p:sp>
          <p:nvSpPr>
            <p:cNvPr id="6" name="Rectangle 5"/>
            <p:cNvSpPr>
              <a:spLocks noChangeArrowheads="1"/>
            </p:cNvSpPr>
            <p:nvPr/>
          </p:nvSpPr>
          <p:spPr bwMode="auto">
            <a:xfrm>
              <a:off x="3860192" y="1612900"/>
              <a:ext cx="4291619" cy="576262"/>
            </a:xfrm>
            <a:prstGeom prst="rect">
              <a:avLst/>
            </a:prstGeom>
            <a:solidFill>
              <a:schemeClr val="accent5">
                <a:lumMod val="40000"/>
                <a:lumOff val="60000"/>
                <a:alpha val="14902"/>
              </a:schemeClr>
            </a:solidFill>
            <a:ln w="25400" algn="ctr">
              <a:solidFill>
                <a:schemeClr val="accent5">
                  <a:lumMod val="60000"/>
                  <a:lumOff val="40000"/>
                </a:schemeClr>
              </a:solidFill>
              <a:miter lim="800000"/>
              <a:headEnd/>
              <a:tailEnd/>
            </a:ln>
            <a:effectLst/>
          </p:spPr>
          <p:txBody>
            <a:bodyPr wrap="none" anchor="ctr"/>
            <a:lstStyle/>
            <a:p>
              <a:pPr algn="ctr">
                <a:defRPr/>
              </a:pPr>
              <a:r>
                <a:rPr lang="en-GB" sz="3200" b="1" noProof="1" smtClean="0">
                  <a:solidFill>
                    <a:schemeClr val="tx2"/>
                  </a:solidFill>
                  <a:effectLst>
                    <a:outerShdw blurRad="38100" dist="38100" dir="2700000" algn="tl">
                      <a:srgbClr val="000000">
                        <a:alpha val="43137"/>
                      </a:srgbClr>
                    </a:outerShdw>
                  </a:effectLst>
                  <a:latin typeface="Consolas" pitchFamily="49" charset="0"/>
                </a:rPr>
                <a:t>Delegate</a:t>
              </a:r>
              <a:endParaRPr lang="en-GB" sz="3200" b="1" noProof="1">
                <a:solidFill>
                  <a:schemeClr val="tx2"/>
                </a:solidFill>
                <a:effectLst>
                  <a:outerShdw blurRad="38100" dist="38100" dir="2700000" algn="tl">
                    <a:srgbClr val="000000">
                      <a:alpha val="43137"/>
                    </a:srgbClr>
                  </a:outerShdw>
                </a:effectLst>
                <a:latin typeface="Consolas" pitchFamily="49" charset="0"/>
              </a:endParaRPr>
            </a:p>
          </p:txBody>
        </p:sp>
        <p:sp>
          <p:nvSpPr>
            <p:cNvPr id="7" name="Rectangle 6"/>
            <p:cNvSpPr>
              <a:spLocks noChangeArrowheads="1"/>
            </p:cNvSpPr>
            <p:nvPr/>
          </p:nvSpPr>
          <p:spPr bwMode="auto">
            <a:xfrm>
              <a:off x="3860193" y="2189163"/>
              <a:ext cx="4291620" cy="1228733"/>
            </a:xfrm>
            <a:prstGeom prst="rect">
              <a:avLst/>
            </a:prstGeom>
            <a:solidFill>
              <a:srgbClr val="B5DBE5">
                <a:alpha val="14902"/>
              </a:srgbClr>
            </a:solidFill>
            <a:ln w="25400" algn="ctr">
              <a:solidFill>
                <a:schemeClr val="accent5">
                  <a:lumMod val="60000"/>
                  <a:lumOff val="40000"/>
                </a:schemeClr>
              </a:solidFill>
              <a:miter lim="800000"/>
              <a:headEnd/>
              <a:tailEnd/>
            </a:ln>
            <a:effectLst/>
          </p:spPr>
          <p:txBody>
            <a:bodyPr wrap="none" anchor="ctr"/>
            <a:lstStyle/>
            <a:p>
              <a:pPr>
                <a:lnSpc>
                  <a:spcPct val="95000"/>
                </a:lnSpc>
                <a:defRPr/>
              </a:pPr>
              <a:r>
                <a:rPr lang="en-US" sz="2800" b="1" noProof="1" smtClean="0">
                  <a:solidFill>
                    <a:schemeClr val="tx2"/>
                  </a:solidFill>
                  <a:effectLst>
                    <a:outerShdw blurRad="38100" dist="38100" dir="2700000" algn="tl">
                      <a:srgbClr val="000000">
                        <a:alpha val="43137"/>
                      </a:srgbClr>
                    </a:outerShdw>
                  </a:effectLst>
                  <a:latin typeface="Consolas" pitchFamily="49" charset="0"/>
                </a:rPr>
                <a:t>+Method</a:t>
              </a:r>
            </a:p>
            <a:p>
              <a:pPr>
                <a:lnSpc>
                  <a:spcPct val="95000"/>
                </a:lnSpc>
                <a:defRPr/>
              </a:pPr>
              <a:r>
                <a:rPr lang="en-US" sz="2800" b="1" noProof="1" smtClean="0">
                  <a:solidFill>
                    <a:schemeClr val="tx2"/>
                  </a:solidFill>
                  <a:effectLst>
                    <a:outerShdw blurRad="38100" dist="38100" dir="2700000" algn="tl">
                      <a:srgbClr val="000000">
                        <a:alpha val="43137"/>
                      </a:srgbClr>
                    </a:outerShdw>
                  </a:effectLst>
                  <a:latin typeface="Consolas" pitchFamily="49" charset="0"/>
                </a:rPr>
                <a:t>+Target</a:t>
              </a:r>
            </a:p>
            <a:p>
              <a:pPr>
                <a:lnSpc>
                  <a:spcPct val="95000"/>
                </a:lnSpc>
                <a:defRPr/>
              </a:pPr>
              <a:r>
                <a:rPr lang="en-US" sz="2800" b="1" noProof="1" smtClean="0">
                  <a:solidFill>
                    <a:schemeClr val="tx2"/>
                  </a:solidFill>
                  <a:effectLst>
                    <a:outerShdw blurRad="38100" dist="38100" dir="2700000" algn="tl">
                      <a:srgbClr val="000000">
                        <a:alpha val="43137"/>
                      </a:srgbClr>
                    </a:outerShdw>
                  </a:effectLst>
                  <a:latin typeface="Consolas" pitchFamily="49" charset="0"/>
                </a:rPr>
                <a:t>+GetInvocationList()</a:t>
              </a:r>
              <a:endParaRPr lang="en-GB" sz="2800" b="1" noProof="1">
                <a:solidFill>
                  <a:schemeClr val="tx2"/>
                </a:solidFill>
                <a:effectLst>
                  <a:outerShdw blurRad="38100" dist="38100" dir="2700000" algn="tl">
                    <a:srgbClr val="000000">
                      <a:alpha val="43137"/>
                    </a:srgbClr>
                  </a:outerShdw>
                </a:effectLst>
                <a:latin typeface="Consolas" pitchFamily="49" charset="0"/>
              </a:endParaRPr>
            </a:p>
          </p:txBody>
        </p:sp>
        <p:sp>
          <p:nvSpPr>
            <p:cNvPr id="8" name="Rectangle 7"/>
            <p:cNvSpPr>
              <a:spLocks noChangeArrowheads="1"/>
            </p:cNvSpPr>
            <p:nvPr/>
          </p:nvSpPr>
          <p:spPr bwMode="auto">
            <a:xfrm>
              <a:off x="3860192" y="3919538"/>
              <a:ext cx="4291620" cy="576262"/>
            </a:xfrm>
            <a:prstGeom prst="rect">
              <a:avLst/>
            </a:prstGeom>
            <a:solidFill>
              <a:schemeClr val="accent5">
                <a:lumMod val="40000"/>
                <a:lumOff val="60000"/>
                <a:alpha val="14902"/>
              </a:schemeClr>
            </a:solidFill>
            <a:ln w="25400" algn="ctr">
              <a:solidFill>
                <a:schemeClr val="accent5">
                  <a:lumMod val="60000"/>
                  <a:lumOff val="40000"/>
                </a:schemeClr>
              </a:solidFill>
              <a:miter lim="800000"/>
              <a:headEnd/>
              <a:tailEnd/>
            </a:ln>
            <a:effectLst/>
          </p:spPr>
          <p:txBody>
            <a:bodyPr wrap="none" anchor="ctr"/>
            <a:lstStyle/>
            <a:p>
              <a:pPr algn="ctr">
                <a:defRPr/>
              </a:pPr>
              <a:r>
                <a:rPr lang="en-US" sz="3200" b="1" noProof="1" smtClean="0">
                  <a:solidFill>
                    <a:schemeClr val="tx2"/>
                  </a:solidFill>
                  <a:effectLst>
                    <a:outerShdw blurRad="38100" dist="38100" dir="2700000" algn="tl">
                      <a:srgbClr val="000000">
                        <a:alpha val="43137"/>
                      </a:srgbClr>
                    </a:outerShdw>
                  </a:effectLst>
                  <a:latin typeface="Consolas" pitchFamily="49" charset="0"/>
                </a:rPr>
                <a:t>MulticastDelegate</a:t>
              </a:r>
              <a:endParaRPr lang="en-US" sz="3200" b="1" noProof="1">
                <a:solidFill>
                  <a:schemeClr val="tx2"/>
                </a:solidFill>
                <a:effectLst>
                  <a:outerShdw blurRad="38100" dist="38100" dir="2700000" algn="tl">
                    <a:srgbClr val="000000">
                      <a:alpha val="43137"/>
                    </a:srgbClr>
                  </a:outerShdw>
                </a:effectLst>
                <a:latin typeface="Consolas" pitchFamily="49" charset="0"/>
              </a:endParaRPr>
            </a:p>
          </p:txBody>
        </p:sp>
        <p:sp>
          <p:nvSpPr>
            <p:cNvPr id="9" name="Rectangle 8"/>
            <p:cNvSpPr>
              <a:spLocks noChangeArrowheads="1"/>
            </p:cNvSpPr>
            <p:nvPr/>
          </p:nvSpPr>
          <p:spPr bwMode="auto">
            <a:xfrm>
              <a:off x="3860191" y="4997442"/>
              <a:ext cx="4291619" cy="576262"/>
            </a:xfrm>
            <a:prstGeom prst="rect">
              <a:avLst/>
            </a:prstGeom>
            <a:solidFill>
              <a:schemeClr val="accent5">
                <a:lumMod val="40000"/>
                <a:lumOff val="60000"/>
                <a:alpha val="14902"/>
              </a:schemeClr>
            </a:solidFill>
            <a:ln w="25400" algn="ctr">
              <a:solidFill>
                <a:schemeClr val="accent5">
                  <a:lumMod val="60000"/>
                  <a:lumOff val="40000"/>
                </a:schemeClr>
              </a:solidFill>
              <a:miter lim="800000"/>
              <a:headEnd/>
              <a:tailEnd/>
            </a:ln>
            <a:effectLst/>
          </p:spPr>
          <p:txBody>
            <a:bodyPr wrap="none" anchor="ctr"/>
            <a:lstStyle/>
            <a:p>
              <a:pPr algn="ctr">
                <a:defRPr/>
              </a:pPr>
              <a:r>
                <a:rPr lang="en-US" sz="3200" b="1" noProof="1" smtClean="0">
                  <a:solidFill>
                    <a:schemeClr val="tx2"/>
                  </a:solidFill>
                  <a:effectLst>
                    <a:outerShdw blurRad="38100" dist="38100" dir="2700000" algn="tl">
                      <a:srgbClr val="000000">
                        <a:alpha val="43137"/>
                      </a:srgbClr>
                    </a:outerShdw>
                  </a:effectLst>
                  <a:latin typeface="Consolas" pitchFamily="49" charset="0"/>
                </a:rPr>
                <a:t>Custom Delegate</a:t>
              </a:r>
              <a:endParaRPr lang="en-US" sz="3200" b="1" noProof="1">
                <a:solidFill>
                  <a:schemeClr val="tx2"/>
                </a:solidFill>
                <a:effectLst>
                  <a:outerShdw blurRad="38100" dist="38100" dir="2700000" algn="tl">
                    <a:srgbClr val="000000">
                      <a:alpha val="43137"/>
                    </a:srgbClr>
                  </a:outerShdw>
                </a:effectLst>
                <a:latin typeface="Consolas" pitchFamily="49" charset="0"/>
              </a:endParaRPr>
            </a:p>
          </p:txBody>
        </p:sp>
      </p:grpSp>
      <p:sp>
        <p:nvSpPr>
          <p:cNvPr id="10" name="AutoShape 6"/>
          <p:cNvSpPr>
            <a:spLocks noChangeArrowheads="1"/>
          </p:cNvSpPr>
          <p:nvPr/>
        </p:nvSpPr>
        <p:spPr bwMode="auto">
          <a:xfrm>
            <a:off x="9447212" y="2074771"/>
            <a:ext cx="2286000" cy="596198"/>
          </a:xfrm>
          <a:prstGeom prst="wedgeRoundRectCallout">
            <a:avLst>
              <a:gd name="adj1" fmla="val -45608"/>
              <a:gd name="adj2" fmla="val -81602"/>
              <a:gd name="adj3" fmla="val 16667"/>
            </a:avLst>
          </a:prstGeom>
          <a:solidFill>
            <a:srgbClr val="663606">
              <a:alpha val="94902"/>
            </a:srgbClr>
          </a:solidFill>
          <a:ln w="19050">
            <a:solidFill>
              <a:srgbClr val="F8D49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bg-BG" sz="3200" dirty="0" smtClean="0">
                <a:solidFill>
                  <a:srgbClr val="FFFFFF"/>
                </a:solidFill>
              </a:rPr>
              <a:t>Базов клас</a:t>
            </a:r>
            <a:endParaRPr lang="bg-BG" sz="3200" dirty="0">
              <a:solidFill>
                <a:schemeClr val="tx2">
                  <a:lumMod val="75000"/>
                </a:schemeClr>
              </a:solidFill>
            </a:endParaRPr>
          </a:p>
        </p:txBody>
      </p:sp>
      <p:cxnSp>
        <p:nvCxnSpPr>
          <p:cNvPr id="12" name="Straight Arrow Connector 11"/>
          <p:cNvCxnSpPr>
            <a:stCxn id="9" idx="0"/>
            <a:endCxn id="8" idx="2"/>
          </p:cNvCxnSpPr>
          <p:nvPr/>
        </p:nvCxnSpPr>
        <p:spPr>
          <a:xfrm flipV="1">
            <a:off x="8596800" y="4267200"/>
            <a:ext cx="1" cy="501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8579970" y="3170498"/>
            <a:ext cx="1" cy="50164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98988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theme/theme1.xml><?xml version="1.0" encoding="utf-8"?>
<a:theme xmlns:a="http://schemas.openxmlformats.org/drawingml/2006/main" name="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1_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3.xml><?xml version="1.0" encoding="utf-8"?>
<a:theme xmlns:a="http://schemas.openxmlformats.org/drawingml/2006/main" name="2_SoftUni 16x9">
  <a:themeElements>
    <a:clrScheme name="SoftUni Color The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F6C781"/>
      </a:hlink>
      <a:folHlink>
        <a:srgbClr val="F2AC44"/>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Ресурси-Дефиниране-на-класове.pptx" id="{452BDA56-BAC0-4438-AB43-7B7888BBA17E}" vid="{DC7CD9D2-7E9E-47C6-AB68-BA2ECCCDE97F}"/>
    </a:ext>
  </a:extLst>
</a:theme>
</file>

<file path=ppt/theme/theme4.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5.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Slice</Template>
  <TotalTime>0</TotalTime>
  <Words>926</Words>
  <Application>Microsoft Office PowerPoint</Application>
  <PresentationFormat>Custom</PresentationFormat>
  <Paragraphs>181</Paragraphs>
  <Slides>17</Slides>
  <Notes>10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Arial</vt:lpstr>
      <vt:lpstr>Calibri</vt:lpstr>
      <vt:lpstr>Consolas</vt:lpstr>
      <vt:lpstr>Wingdings</vt:lpstr>
      <vt:lpstr>Wingdings 2</vt:lpstr>
      <vt:lpstr>SoftUni 16x9</vt:lpstr>
      <vt:lpstr>1_SoftUni 16x9</vt:lpstr>
      <vt:lpstr>2_SoftUni 16x9</vt:lpstr>
      <vt:lpstr>PowerPoint Presentation</vt:lpstr>
      <vt:lpstr>Съдържание</vt:lpstr>
      <vt:lpstr>Какво са събитията?</vt:lpstr>
      <vt:lpstr>Какво са събитията?</vt:lpstr>
      <vt:lpstr>Какво са делегатите?</vt:lpstr>
      <vt:lpstr>Какво е обработчик на събитето?</vt:lpstr>
      <vt:lpstr>Какво са делегатите?</vt:lpstr>
      <vt:lpstr>Създаване на делегати</vt:lpstr>
      <vt:lpstr>Какво е Делегат за пакетна обработка (Multicast)? </vt:lpstr>
      <vt:lpstr>Създаване на инстанция на делегат</vt:lpstr>
      <vt:lpstr>Присвяване на ламбда към делегат</vt:lpstr>
      <vt:lpstr>Операции с делегати</vt:lpstr>
      <vt:lpstr>Ограничения за делегат</vt:lpstr>
      <vt:lpstr>Примери за делегати</vt:lpstr>
      <vt:lpstr>Какво научихме?</vt:lpstr>
      <vt:lpstr>Комуникация между обекти. Делегати</vt:lpstr>
      <vt:lpstr>Лиценз</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Other Types in OOP</dc:title>
  <dc:subject>C# Basics Course</dc:subject>
  <dc:creator/>
  <cp:keywords>Other Types, Enumerations, Structures, Generics, Attributes, OOP, programming, course, SoftUni, Software University</cp:keywords>
  <dc:description>Software University Foundation - http://softuni.org</dc:description>
  <cp:lastModifiedBy/>
  <cp:revision>1</cp:revision>
  <dcterms:created xsi:type="dcterms:W3CDTF">2014-01-02T17:00:34Z</dcterms:created>
  <dcterms:modified xsi:type="dcterms:W3CDTF">2018-08-14T19:55:24Z</dcterms:modified>
  <cp:category>programming, OOP</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